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12192000"/>
  <p:embeddedFontLst>
    <p:embeddedFont>
      <p:font typeface="MiSans" panose="020B0604020202020204" charset="-122"/>
      <p:regular r:id="rId20"/>
    </p:embeddedFont>
    <p:embeddedFont>
      <p:font typeface="Noto Sans SC" panose="020B0604020202020204" charset="-128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9559" autoAdjust="0"/>
    <p:restoredTop sz="94610"/>
  </p:normalViewPr>
  <p:slideViewPr>
    <p:cSldViewPr snapToGrid="0" snapToObjects="1">
      <p:cViewPr varScale="1">
        <p:scale>
          <a:sx n="83" d="100"/>
          <a:sy n="83" d="100"/>
        </p:scale>
        <p:origin x="126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1494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493250" y="6143625"/>
            <a:ext cx="2541905" cy="511175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Text 1"/>
          <p:cNvSpPr/>
          <p:nvPr/>
        </p:nvSpPr>
        <p:spPr>
          <a:xfrm>
            <a:off x="9493250" y="6143625"/>
            <a:ext cx="2541905" cy="511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9493250" y="5563870"/>
            <a:ext cx="2541905" cy="511175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9493250" y="5563870"/>
            <a:ext cx="2541905" cy="511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538335" y="5525481"/>
            <a:ext cx="2496820" cy="554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Garima Agrawal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538335" y="6151880"/>
            <a:ext cx="2496820" cy="554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2025/11/13</a:t>
            </a:r>
            <a:endParaRPr lang="en-US" sz="1600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D2FD51F-FA3D-00BF-455D-96C8D2BEEB2B}"/>
              </a:ext>
            </a:extLst>
          </p:cNvPr>
          <p:cNvGrpSpPr/>
          <p:nvPr/>
        </p:nvGrpSpPr>
        <p:grpSpPr>
          <a:xfrm>
            <a:off x="383829" y="394651"/>
            <a:ext cx="10167620" cy="6100131"/>
            <a:chOff x="291465" y="1055370"/>
            <a:chExt cx="10167620" cy="6100131"/>
          </a:xfrm>
        </p:grpSpPr>
        <p:sp>
          <p:nvSpPr>
            <p:cNvPr id="6" name="Text 4"/>
            <p:cNvSpPr/>
            <p:nvPr/>
          </p:nvSpPr>
          <p:spPr>
            <a:xfrm>
              <a:off x="1870710" y="1315085"/>
              <a:ext cx="8588375" cy="1771015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r>
                <a:rPr lang="en-US" sz="4800" b="1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Trending AI Job </a:t>
              </a:r>
              <a:r>
                <a:rPr lang="en-US" sz="4800" b="1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Data in </a:t>
              </a:r>
              <a:r>
                <a:rPr lang="en-US" sz="4800" b="1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2025</a:t>
              </a:r>
              <a:endParaRPr lang="en-US" sz="1600" dirty="0"/>
            </a:p>
          </p:txBody>
        </p:sp>
        <p:sp>
          <p:nvSpPr>
            <p:cNvPr id="7" name="Shape 5"/>
            <p:cNvSpPr/>
            <p:nvPr/>
          </p:nvSpPr>
          <p:spPr>
            <a:xfrm>
              <a:off x="2675255" y="1055370"/>
              <a:ext cx="337185" cy="337185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rgbClr val="00B0F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 6"/>
            <p:cNvSpPr/>
            <p:nvPr/>
          </p:nvSpPr>
          <p:spPr>
            <a:xfrm>
              <a:off x="2675255" y="1055370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9" name="Shape 7"/>
            <p:cNvSpPr/>
            <p:nvPr/>
          </p:nvSpPr>
          <p:spPr>
            <a:xfrm>
              <a:off x="3635375" y="1055370"/>
              <a:ext cx="337185" cy="337185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rgbClr val="00B0F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 8"/>
            <p:cNvSpPr/>
            <p:nvPr/>
          </p:nvSpPr>
          <p:spPr>
            <a:xfrm>
              <a:off x="3635375" y="1055370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1" name="Shape 9"/>
            <p:cNvSpPr/>
            <p:nvPr/>
          </p:nvSpPr>
          <p:spPr>
            <a:xfrm>
              <a:off x="3155315" y="1055370"/>
              <a:ext cx="337185" cy="337185"/>
            </a:xfrm>
            <a:prstGeom prst="ellipse">
              <a:avLst/>
            </a:prstGeom>
            <a:solidFill>
              <a:srgbClr val="00B0F0"/>
            </a:solidFill>
            <a:ln w="1905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 10"/>
            <p:cNvSpPr/>
            <p:nvPr/>
          </p:nvSpPr>
          <p:spPr>
            <a:xfrm>
              <a:off x="3155315" y="1055370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3" name="Shape 11"/>
            <p:cNvSpPr/>
            <p:nvPr/>
          </p:nvSpPr>
          <p:spPr>
            <a:xfrm>
              <a:off x="4115435" y="1055370"/>
              <a:ext cx="337185" cy="337185"/>
            </a:xfrm>
            <a:prstGeom prst="ellipse">
              <a:avLst/>
            </a:prstGeom>
            <a:solidFill>
              <a:srgbClr val="00B0F0"/>
            </a:solidFill>
            <a:ln w="1905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 12"/>
            <p:cNvSpPr/>
            <p:nvPr/>
          </p:nvSpPr>
          <p:spPr>
            <a:xfrm>
              <a:off x="4115435" y="1055370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7" name="Shape 15"/>
            <p:cNvSpPr/>
            <p:nvPr/>
          </p:nvSpPr>
          <p:spPr>
            <a:xfrm>
              <a:off x="291465" y="6075045"/>
              <a:ext cx="607496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Shape 16"/>
            <p:cNvSpPr/>
            <p:nvPr/>
          </p:nvSpPr>
          <p:spPr>
            <a:xfrm>
              <a:off x="291465" y="6308725"/>
              <a:ext cx="607496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Shape 17"/>
            <p:cNvSpPr/>
            <p:nvPr/>
          </p:nvSpPr>
          <p:spPr>
            <a:xfrm>
              <a:off x="291465" y="6542405"/>
              <a:ext cx="607496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Shape 18"/>
            <p:cNvSpPr/>
            <p:nvPr/>
          </p:nvSpPr>
          <p:spPr>
            <a:xfrm>
              <a:off x="4888230" y="1223645"/>
              <a:ext cx="5448300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Shape 19"/>
            <p:cNvSpPr/>
            <p:nvPr/>
          </p:nvSpPr>
          <p:spPr>
            <a:xfrm>
              <a:off x="1588770" y="2950845"/>
              <a:ext cx="8747760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Shape 20"/>
            <p:cNvSpPr/>
            <p:nvPr/>
          </p:nvSpPr>
          <p:spPr>
            <a:xfrm>
              <a:off x="10342245" y="1207135"/>
              <a:ext cx="0" cy="175895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Shape 21"/>
            <p:cNvSpPr/>
            <p:nvPr/>
          </p:nvSpPr>
          <p:spPr>
            <a:xfrm>
              <a:off x="1583055" y="1223645"/>
              <a:ext cx="0" cy="175895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4" name="Shape 22"/>
            <p:cNvSpPr/>
            <p:nvPr/>
          </p:nvSpPr>
          <p:spPr>
            <a:xfrm>
              <a:off x="1557020" y="1210945"/>
              <a:ext cx="742315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pic>
          <p:nvPicPr>
            <p:cNvPr id="25" name="Image 0" descr="https://kimi-img.moonshot.cn/pub/slides/slides_tmpl/image/25-08-27-19:57:41-d2nf5d98bjvh7rlivslg.png"/>
            <p:cNvPicPr>
              <a:picLocks noChangeAspect="1"/>
            </p:cNvPicPr>
            <p:nvPr/>
          </p:nvPicPr>
          <p:blipFill>
            <a:blip r:embed="rId3"/>
            <a:srcRect b="42278"/>
            <a:stretch/>
          </p:blipFill>
          <p:spPr>
            <a:xfrm>
              <a:off x="2226974" y="3031176"/>
              <a:ext cx="7030085" cy="4124325"/>
            </a:xfrm>
            <a:prstGeom prst="rect">
              <a:avLst/>
            </a:prstGeom>
          </p:spPr>
        </p:pic>
      </p:grp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2540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AE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Encoding Categorical Variables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863600"/>
            <a:ext cx="9855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Mapping abbreviations to human-readable labels while preserving ordinal relationships for algorithmic compatibility.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54000" y="1778000"/>
            <a:ext cx="3695700" cy="4826000"/>
          </a:xfrm>
          <a:custGeom>
            <a:avLst/>
            <a:gdLst/>
            <a:ahLst/>
            <a:cxnLst/>
            <a:rect l="l" t="t" r="r" b="b"/>
            <a:pathLst>
              <a:path w="3695700" h="4826000">
                <a:moveTo>
                  <a:pt x="101595" y="0"/>
                </a:moveTo>
                <a:lnTo>
                  <a:pt x="3594105" y="0"/>
                </a:lnTo>
                <a:cubicBezTo>
                  <a:pt x="3650214" y="0"/>
                  <a:pt x="3695700" y="45486"/>
                  <a:pt x="3695700" y="101595"/>
                </a:cubicBezTo>
                <a:lnTo>
                  <a:pt x="3695700" y="4724405"/>
                </a:lnTo>
                <a:cubicBezTo>
                  <a:pt x="3695700" y="4780514"/>
                  <a:pt x="3650214" y="4826000"/>
                  <a:pt x="3594105" y="4826000"/>
                </a:cubicBezTo>
                <a:lnTo>
                  <a:pt x="101595" y="4826000"/>
                </a:lnTo>
                <a:cubicBezTo>
                  <a:pt x="45486" y="4826000"/>
                  <a:pt x="0" y="4780514"/>
                  <a:pt x="0" y="4724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00AEEF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457200" y="19812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00AE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Employment Type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57200" y="37846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'FT'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'Full-Time'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57200" y="41402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'PT'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'Part-Time'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57200" y="44958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'CT'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'Contract'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57200" y="48514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'FL'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'Freelance'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250214" y="1778000"/>
            <a:ext cx="3695700" cy="4826000"/>
          </a:xfrm>
          <a:custGeom>
            <a:avLst/>
            <a:gdLst/>
            <a:ahLst/>
            <a:cxnLst/>
            <a:rect l="l" t="t" r="r" b="b"/>
            <a:pathLst>
              <a:path w="3695700" h="4826000">
                <a:moveTo>
                  <a:pt x="101595" y="0"/>
                </a:moveTo>
                <a:lnTo>
                  <a:pt x="3594105" y="0"/>
                </a:lnTo>
                <a:cubicBezTo>
                  <a:pt x="3650214" y="0"/>
                  <a:pt x="3695700" y="45486"/>
                  <a:pt x="3695700" y="101595"/>
                </a:cubicBezTo>
                <a:lnTo>
                  <a:pt x="3695700" y="4724405"/>
                </a:lnTo>
                <a:cubicBezTo>
                  <a:pt x="3695700" y="4780514"/>
                  <a:pt x="3650214" y="4826000"/>
                  <a:pt x="3594105" y="4826000"/>
                </a:cubicBezTo>
                <a:lnTo>
                  <a:pt x="101595" y="4826000"/>
                </a:lnTo>
                <a:cubicBezTo>
                  <a:pt x="45486" y="4826000"/>
                  <a:pt x="0" y="4780514"/>
                  <a:pt x="0" y="4724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4080FF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4453414" y="19812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080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Seniority Level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453414" y="37846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'EN'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'Entry Level'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453414" y="41402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'MI'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'Mid-Level'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453414" y="44958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'SE'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'Senior Level'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453414" y="48514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'EX’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Director Level'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246428" y="1778000"/>
            <a:ext cx="3695700" cy="4826000"/>
          </a:xfrm>
          <a:custGeom>
            <a:avLst/>
            <a:gdLst/>
            <a:ahLst/>
            <a:cxnLst/>
            <a:rect l="l" t="t" r="r" b="b"/>
            <a:pathLst>
              <a:path w="3695700" h="4826000">
                <a:moveTo>
                  <a:pt x="101595" y="0"/>
                </a:moveTo>
                <a:lnTo>
                  <a:pt x="3594105" y="0"/>
                </a:lnTo>
                <a:cubicBezTo>
                  <a:pt x="3650214" y="0"/>
                  <a:pt x="3695700" y="45486"/>
                  <a:pt x="3695700" y="101595"/>
                </a:cubicBezTo>
                <a:lnTo>
                  <a:pt x="3695700" y="4724405"/>
                </a:lnTo>
                <a:cubicBezTo>
                  <a:pt x="3695700" y="4780514"/>
                  <a:pt x="3650214" y="4826000"/>
                  <a:pt x="3594105" y="4826000"/>
                </a:cubicBezTo>
                <a:lnTo>
                  <a:pt x="101595" y="4826000"/>
                </a:lnTo>
                <a:cubicBezTo>
                  <a:pt x="45486" y="4826000"/>
                  <a:pt x="0" y="4780514"/>
                  <a:pt x="0" y="4724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FFC200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8449628" y="19812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C2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Education Tier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449628" y="37846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0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'Associate'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449628" y="41402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1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'Bachelor'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449628" y="44958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2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'Master'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449628" y="48514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3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'PhD'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1320800"/>
            <a:ext cx="58674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AE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Datetime Feature Expansion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2540000"/>
            <a:ext cx="57404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Converting raw strings into a rich datetime format unlocks powerful time-series analysis, enabling us to explore trends, seasonality, and cohort behaviors.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54000" y="37592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4080FF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368300" y="38608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50800" y="0"/>
                </a:moveTo>
                <a:cubicBezTo>
                  <a:pt x="57825" y="0"/>
                  <a:pt x="63500" y="5675"/>
                  <a:pt x="63500" y="12700"/>
                </a:cubicBezTo>
                <a:lnTo>
                  <a:pt x="63500" y="25400"/>
                </a:lnTo>
                <a:lnTo>
                  <a:pt x="114300" y="25400"/>
                </a:lnTo>
                <a:lnTo>
                  <a:pt x="114300" y="12700"/>
                </a:lnTo>
                <a:cubicBezTo>
                  <a:pt x="114300" y="5675"/>
                  <a:pt x="119975" y="0"/>
                  <a:pt x="127000" y="0"/>
                </a:cubicBezTo>
                <a:cubicBezTo>
                  <a:pt x="134025" y="0"/>
                  <a:pt x="139700" y="5675"/>
                  <a:pt x="139700" y="12700"/>
                </a:cubicBezTo>
                <a:lnTo>
                  <a:pt x="139700" y="25400"/>
                </a:lnTo>
                <a:lnTo>
                  <a:pt x="152400" y="25400"/>
                </a:lnTo>
                <a:cubicBezTo>
                  <a:pt x="166410" y="25400"/>
                  <a:pt x="177800" y="36790"/>
                  <a:pt x="177800" y="50800"/>
                </a:cubicBezTo>
                <a:lnTo>
                  <a:pt x="177800" y="165100"/>
                </a:lnTo>
                <a:cubicBezTo>
                  <a:pt x="177800" y="179110"/>
                  <a:pt x="166410" y="190500"/>
                  <a:pt x="152400" y="190500"/>
                </a:cubicBezTo>
                <a:lnTo>
                  <a:pt x="25400" y="190500"/>
                </a:lnTo>
                <a:cubicBezTo>
                  <a:pt x="11390" y="190500"/>
                  <a:pt x="0" y="179110"/>
                  <a:pt x="0" y="165100"/>
                </a:cubicBezTo>
                <a:lnTo>
                  <a:pt x="0" y="50800"/>
                </a:lnTo>
                <a:cubicBezTo>
                  <a:pt x="0" y="36790"/>
                  <a:pt x="11390" y="25400"/>
                  <a:pt x="25400" y="25400"/>
                </a:cubicBezTo>
                <a:lnTo>
                  <a:pt x="38100" y="25400"/>
                </a:lnTo>
                <a:lnTo>
                  <a:pt x="38100" y="12700"/>
                </a:lnTo>
                <a:cubicBezTo>
                  <a:pt x="38100" y="5675"/>
                  <a:pt x="43775" y="0"/>
                  <a:pt x="50800" y="0"/>
                </a:cubicBezTo>
                <a:close/>
                <a:moveTo>
                  <a:pt x="25400" y="95250"/>
                </a:moveTo>
                <a:lnTo>
                  <a:pt x="25400" y="107950"/>
                </a:lnTo>
                <a:cubicBezTo>
                  <a:pt x="25400" y="111443"/>
                  <a:pt x="28258" y="114300"/>
                  <a:pt x="31750" y="114300"/>
                </a:cubicBezTo>
                <a:lnTo>
                  <a:pt x="44450" y="114300"/>
                </a:lnTo>
                <a:cubicBezTo>
                  <a:pt x="47943" y="114300"/>
                  <a:pt x="50800" y="111443"/>
                  <a:pt x="50800" y="107950"/>
                </a:cubicBezTo>
                <a:lnTo>
                  <a:pt x="50800" y="95250"/>
                </a:lnTo>
                <a:cubicBezTo>
                  <a:pt x="50800" y="91757"/>
                  <a:pt x="47943" y="88900"/>
                  <a:pt x="44450" y="88900"/>
                </a:cubicBezTo>
                <a:lnTo>
                  <a:pt x="31750" y="88900"/>
                </a:lnTo>
                <a:cubicBezTo>
                  <a:pt x="28258" y="88900"/>
                  <a:pt x="25400" y="91757"/>
                  <a:pt x="25400" y="95250"/>
                </a:cubicBezTo>
                <a:close/>
                <a:moveTo>
                  <a:pt x="76200" y="95250"/>
                </a:moveTo>
                <a:lnTo>
                  <a:pt x="76200" y="107950"/>
                </a:lnTo>
                <a:cubicBezTo>
                  <a:pt x="76200" y="111443"/>
                  <a:pt x="79058" y="114300"/>
                  <a:pt x="82550" y="114300"/>
                </a:cubicBezTo>
                <a:lnTo>
                  <a:pt x="95250" y="114300"/>
                </a:lnTo>
                <a:cubicBezTo>
                  <a:pt x="98743" y="114300"/>
                  <a:pt x="101600" y="111443"/>
                  <a:pt x="101600" y="107950"/>
                </a:cubicBezTo>
                <a:lnTo>
                  <a:pt x="101600" y="95250"/>
                </a:lnTo>
                <a:cubicBezTo>
                  <a:pt x="101600" y="91757"/>
                  <a:pt x="98743" y="88900"/>
                  <a:pt x="95250" y="88900"/>
                </a:cubicBezTo>
                <a:lnTo>
                  <a:pt x="82550" y="88900"/>
                </a:lnTo>
                <a:cubicBezTo>
                  <a:pt x="79058" y="88900"/>
                  <a:pt x="76200" y="91757"/>
                  <a:pt x="76200" y="95250"/>
                </a:cubicBezTo>
                <a:close/>
                <a:moveTo>
                  <a:pt x="133350" y="88900"/>
                </a:moveTo>
                <a:cubicBezTo>
                  <a:pt x="129858" y="88900"/>
                  <a:pt x="127000" y="91757"/>
                  <a:pt x="127000" y="95250"/>
                </a:cubicBezTo>
                <a:lnTo>
                  <a:pt x="127000" y="107950"/>
                </a:lnTo>
                <a:cubicBezTo>
                  <a:pt x="127000" y="111443"/>
                  <a:pt x="129858" y="114300"/>
                  <a:pt x="133350" y="114300"/>
                </a:cubicBezTo>
                <a:lnTo>
                  <a:pt x="146050" y="114300"/>
                </a:lnTo>
                <a:cubicBezTo>
                  <a:pt x="149543" y="114300"/>
                  <a:pt x="152400" y="111443"/>
                  <a:pt x="152400" y="107950"/>
                </a:cubicBezTo>
                <a:lnTo>
                  <a:pt x="152400" y="95250"/>
                </a:lnTo>
                <a:cubicBezTo>
                  <a:pt x="152400" y="91757"/>
                  <a:pt x="149543" y="88900"/>
                  <a:pt x="146050" y="88900"/>
                </a:cubicBezTo>
                <a:lnTo>
                  <a:pt x="133350" y="88900"/>
                </a:lnTo>
                <a:close/>
                <a:moveTo>
                  <a:pt x="25400" y="146050"/>
                </a:moveTo>
                <a:lnTo>
                  <a:pt x="25400" y="158750"/>
                </a:lnTo>
                <a:cubicBezTo>
                  <a:pt x="25400" y="162243"/>
                  <a:pt x="28258" y="165100"/>
                  <a:pt x="31750" y="165100"/>
                </a:cubicBezTo>
                <a:lnTo>
                  <a:pt x="44450" y="165100"/>
                </a:lnTo>
                <a:cubicBezTo>
                  <a:pt x="47943" y="165100"/>
                  <a:pt x="50800" y="162243"/>
                  <a:pt x="50800" y="158750"/>
                </a:cubicBezTo>
                <a:lnTo>
                  <a:pt x="50800" y="146050"/>
                </a:lnTo>
                <a:cubicBezTo>
                  <a:pt x="50800" y="142558"/>
                  <a:pt x="47943" y="139700"/>
                  <a:pt x="44450" y="139700"/>
                </a:cubicBezTo>
                <a:lnTo>
                  <a:pt x="31750" y="139700"/>
                </a:lnTo>
                <a:cubicBezTo>
                  <a:pt x="28258" y="139700"/>
                  <a:pt x="25400" y="142558"/>
                  <a:pt x="25400" y="146050"/>
                </a:cubicBezTo>
                <a:close/>
                <a:moveTo>
                  <a:pt x="82550" y="139700"/>
                </a:moveTo>
                <a:cubicBezTo>
                  <a:pt x="79058" y="139700"/>
                  <a:pt x="76200" y="142558"/>
                  <a:pt x="76200" y="146050"/>
                </a:cubicBezTo>
                <a:lnTo>
                  <a:pt x="76200" y="158750"/>
                </a:lnTo>
                <a:cubicBezTo>
                  <a:pt x="76200" y="162243"/>
                  <a:pt x="79058" y="165100"/>
                  <a:pt x="82550" y="165100"/>
                </a:cubicBezTo>
                <a:lnTo>
                  <a:pt x="95250" y="165100"/>
                </a:lnTo>
                <a:cubicBezTo>
                  <a:pt x="98743" y="165100"/>
                  <a:pt x="101600" y="162243"/>
                  <a:pt x="101600" y="158750"/>
                </a:cubicBezTo>
                <a:lnTo>
                  <a:pt x="101600" y="146050"/>
                </a:lnTo>
                <a:cubicBezTo>
                  <a:pt x="101600" y="142558"/>
                  <a:pt x="98743" y="139700"/>
                  <a:pt x="95250" y="139700"/>
                </a:cubicBezTo>
                <a:lnTo>
                  <a:pt x="82550" y="139700"/>
                </a:lnTo>
                <a:close/>
                <a:moveTo>
                  <a:pt x="127000" y="146050"/>
                </a:moveTo>
                <a:lnTo>
                  <a:pt x="127000" y="158750"/>
                </a:lnTo>
                <a:cubicBezTo>
                  <a:pt x="127000" y="162243"/>
                  <a:pt x="129858" y="165100"/>
                  <a:pt x="133350" y="165100"/>
                </a:cubicBezTo>
                <a:lnTo>
                  <a:pt x="146050" y="165100"/>
                </a:lnTo>
                <a:cubicBezTo>
                  <a:pt x="149543" y="165100"/>
                  <a:pt x="152400" y="162243"/>
                  <a:pt x="152400" y="158750"/>
                </a:cubicBezTo>
                <a:lnTo>
                  <a:pt x="152400" y="146050"/>
                </a:lnTo>
                <a:cubicBezTo>
                  <a:pt x="152400" y="142558"/>
                  <a:pt x="149543" y="139700"/>
                  <a:pt x="146050" y="139700"/>
                </a:cubicBezTo>
                <a:lnTo>
                  <a:pt x="133350" y="139700"/>
                </a:lnTo>
                <a:cubicBezTo>
                  <a:pt x="129858" y="139700"/>
                  <a:pt x="127000" y="142558"/>
                  <a:pt x="127000" y="146050"/>
                </a:cubicBezTo>
                <a:close/>
              </a:path>
            </a:pathLst>
          </a:custGeom>
          <a:solidFill>
            <a:srgbClr val="4080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812800" y="3759200"/>
            <a:ext cx="518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Convert to Datetime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12800" y="4064000"/>
            <a:ext cx="5168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Transform strings into a proper datetime object for accurate temporal operations.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254000" y="47244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FFC20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368300" y="48260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50800" y="0"/>
                </a:moveTo>
                <a:cubicBezTo>
                  <a:pt x="57825" y="0"/>
                  <a:pt x="63500" y="5675"/>
                  <a:pt x="63500" y="12700"/>
                </a:cubicBezTo>
                <a:lnTo>
                  <a:pt x="63500" y="25400"/>
                </a:lnTo>
                <a:lnTo>
                  <a:pt x="114300" y="25400"/>
                </a:lnTo>
                <a:lnTo>
                  <a:pt x="114300" y="12700"/>
                </a:lnTo>
                <a:cubicBezTo>
                  <a:pt x="114300" y="5675"/>
                  <a:pt x="119975" y="0"/>
                  <a:pt x="127000" y="0"/>
                </a:cubicBezTo>
                <a:cubicBezTo>
                  <a:pt x="134025" y="0"/>
                  <a:pt x="139700" y="5675"/>
                  <a:pt x="139700" y="12700"/>
                </a:cubicBezTo>
                <a:lnTo>
                  <a:pt x="139700" y="25400"/>
                </a:lnTo>
                <a:lnTo>
                  <a:pt x="152400" y="25400"/>
                </a:lnTo>
                <a:cubicBezTo>
                  <a:pt x="166410" y="25400"/>
                  <a:pt x="177800" y="36790"/>
                  <a:pt x="177800" y="50800"/>
                </a:cubicBezTo>
                <a:lnTo>
                  <a:pt x="177800" y="165100"/>
                </a:lnTo>
                <a:cubicBezTo>
                  <a:pt x="177800" y="179110"/>
                  <a:pt x="166410" y="190500"/>
                  <a:pt x="152400" y="190500"/>
                </a:cubicBezTo>
                <a:lnTo>
                  <a:pt x="25400" y="190500"/>
                </a:lnTo>
                <a:cubicBezTo>
                  <a:pt x="11390" y="190500"/>
                  <a:pt x="0" y="179110"/>
                  <a:pt x="0" y="165100"/>
                </a:cubicBezTo>
                <a:lnTo>
                  <a:pt x="0" y="50800"/>
                </a:lnTo>
                <a:cubicBezTo>
                  <a:pt x="0" y="36790"/>
                  <a:pt x="11390" y="25400"/>
                  <a:pt x="25400" y="25400"/>
                </a:cubicBezTo>
                <a:lnTo>
                  <a:pt x="38100" y="25400"/>
                </a:lnTo>
                <a:lnTo>
                  <a:pt x="38100" y="12700"/>
                </a:lnTo>
                <a:cubicBezTo>
                  <a:pt x="38100" y="5675"/>
                  <a:pt x="43775" y="0"/>
                  <a:pt x="50800" y="0"/>
                </a:cubicBezTo>
                <a:close/>
                <a:moveTo>
                  <a:pt x="50800" y="101600"/>
                </a:moveTo>
                <a:cubicBezTo>
                  <a:pt x="43775" y="101600"/>
                  <a:pt x="38100" y="107275"/>
                  <a:pt x="38100" y="114300"/>
                </a:cubicBezTo>
                <a:lnTo>
                  <a:pt x="38100" y="139700"/>
                </a:lnTo>
                <a:cubicBezTo>
                  <a:pt x="38100" y="146725"/>
                  <a:pt x="43775" y="152400"/>
                  <a:pt x="50800" y="152400"/>
                </a:cubicBezTo>
                <a:lnTo>
                  <a:pt x="127000" y="152400"/>
                </a:lnTo>
                <a:cubicBezTo>
                  <a:pt x="134025" y="152400"/>
                  <a:pt x="139700" y="146725"/>
                  <a:pt x="139700" y="139700"/>
                </a:cubicBezTo>
                <a:lnTo>
                  <a:pt x="139700" y="114300"/>
                </a:lnTo>
                <a:cubicBezTo>
                  <a:pt x="139700" y="107275"/>
                  <a:pt x="134025" y="101600"/>
                  <a:pt x="127000" y="101600"/>
                </a:cubicBezTo>
                <a:lnTo>
                  <a:pt x="50800" y="101600"/>
                </a:lnTo>
                <a:close/>
              </a:path>
            </a:pathLst>
          </a:custGeom>
          <a:solidFill>
            <a:srgbClr val="FFC20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812800" y="4724400"/>
            <a:ext cx="518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Extract Year &amp; Month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12800" y="5029200"/>
            <a:ext cx="5168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Create new columns to enable aggregation and analysis of time-based patterns.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99200" y="2057400"/>
            <a:ext cx="5638800" cy="2743200"/>
          </a:xfrm>
          <a:custGeom>
            <a:avLst/>
            <a:gdLst/>
            <a:ahLst/>
            <a:cxnLst/>
            <a:rect l="l" t="t" r="r" b="b"/>
            <a:pathLst>
              <a:path w="5638800" h="2743200">
                <a:moveTo>
                  <a:pt x="101608" y="0"/>
                </a:moveTo>
                <a:lnTo>
                  <a:pt x="5537192" y="0"/>
                </a:lnTo>
                <a:cubicBezTo>
                  <a:pt x="5593308" y="0"/>
                  <a:pt x="5638800" y="45492"/>
                  <a:pt x="5638800" y="101608"/>
                </a:cubicBezTo>
                <a:lnTo>
                  <a:pt x="5638800" y="2641592"/>
                </a:lnTo>
                <a:cubicBezTo>
                  <a:pt x="5638800" y="2697708"/>
                  <a:pt x="5593308" y="2743200"/>
                  <a:pt x="5537192" y="2743200"/>
                </a:cubicBezTo>
                <a:lnTo>
                  <a:pt x="101608" y="2743200"/>
                </a:lnTo>
                <a:cubicBezTo>
                  <a:pt x="45492" y="2743200"/>
                  <a:pt x="0" y="2697708"/>
                  <a:pt x="0" y="26415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F3F4F6"/>
          </a:solidFill>
          <a:ln/>
          <a:effectLst>
            <a:outerShdw blurRad="50800" dist="25400" dir="5400000" algn="bl" rotWithShape="0">
              <a:srgbClr val="000000">
                <a:alpha val="5098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6553200" y="2362200"/>
            <a:ext cx="513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Transformation Example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604000" y="2870200"/>
            <a:ext cx="5029200" cy="558800"/>
          </a:xfrm>
          <a:custGeom>
            <a:avLst/>
            <a:gdLst/>
            <a:ahLst/>
            <a:cxnLst/>
            <a:rect l="l" t="t" r="r" b="b"/>
            <a:pathLst>
              <a:path w="5029200" h="558800">
                <a:moveTo>
                  <a:pt x="50801" y="0"/>
                </a:moveTo>
                <a:lnTo>
                  <a:pt x="4978399" y="0"/>
                </a:lnTo>
                <a:cubicBezTo>
                  <a:pt x="5006456" y="0"/>
                  <a:pt x="5029200" y="22744"/>
                  <a:pt x="5029200" y="50801"/>
                </a:cubicBezTo>
                <a:lnTo>
                  <a:pt x="5029200" y="507999"/>
                </a:lnTo>
                <a:cubicBezTo>
                  <a:pt x="5029200" y="536056"/>
                  <a:pt x="5006456" y="558800"/>
                  <a:pt x="49783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6546850" y="2870200"/>
            <a:ext cx="5143500" cy="5588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"2023-05-15"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004300" y="3530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00846" y="299204"/>
                </a:moveTo>
                <a:cubicBezTo>
                  <a:pt x="108287" y="306645"/>
                  <a:pt x="120372" y="306645"/>
                  <a:pt x="127814" y="299204"/>
                </a:cubicBezTo>
                <a:lnTo>
                  <a:pt x="223064" y="203954"/>
                </a:lnTo>
                <a:cubicBezTo>
                  <a:pt x="230505" y="196513"/>
                  <a:pt x="230505" y="184428"/>
                  <a:pt x="223064" y="176986"/>
                </a:cubicBezTo>
                <a:cubicBezTo>
                  <a:pt x="215622" y="169545"/>
                  <a:pt x="203537" y="169545"/>
                  <a:pt x="196096" y="176986"/>
                </a:cubicBezTo>
                <a:lnTo>
                  <a:pt x="133350" y="239732"/>
                </a:lnTo>
                <a:lnTo>
                  <a:pt x="133350" y="19050"/>
                </a:lnTo>
                <a:cubicBezTo>
                  <a:pt x="133350" y="8513"/>
                  <a:pt x="124837" y="0"/>
                  <a:pt x="114300" y="0"/>
                </a:cubicBezTo>
                <a:cubicBezTo>
                  <a:pt x="103763" y="0"/>
                  <a:pt x="95250" y="8513"/>
                  <a:pt x="95250" y="19050"/>
                </a:cubicBezTo>
                <a:lnTo>
                  <a:pt x="95250" y="239732"/>
                </a:lnTo>
                <a:lnTo>
                  <a:pt x="32504" y="176986"/>
                </a:lnTo>
                <a:cubicBezTo>
                  <a:pt x="25063" y="169545"/>
                  <a:pt x="12978" y="169545"/>
                  <a:pt x="5536" y="176986"/>
                </a:cubicBezTo>
                <a:cubicBezTo>
                  <a:pt x="-1905" y="184428"/>
                  <a:pt x="-1905" y="196513"/>
                  <a:pt x="5536" y="203954"/>
                </a:cubicBezTo>
                <a:lnTo>
                  <a:pt x="100786" y="299204"/>
                </a:lnTo>
                <a:close/>
              </a:path>
            </a:pathLst>
          </a:custGeom>
          <a:solidFill>
            <a:srgbClr val="00AEE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7194074" y="3937000"/>
            <a:ext cx="1460500" cy="558800"/>
          </a:xfrm>
          <a:custGeom>
            <a:avLst/>
            <a:gdLst/>
            <a:ahLst/>
            <a:cxnLst/>
            <a:rect l="l" t="t" r="r" b="b"/>
            <a:pathLst>
              <a:path w="1460500" h="558800">
                <a:moveTo>
                  <a:pt x="50801" y="0"/>
                </a:moveTo>
                <a:lnTo>
                  <a:pt x="1409699" y="0"/>
                </a:lnTo>
                <a:cubicBezTo>
                  <a:pt x="1437756" y="0"/>
                  <a:pt x="1460500" y="22744"/>
                  <a:pt x="1460500" y="50801"/>
                </a:cubicBezTo>
                <a:lnTo>
                  <a:pt x="1460500" y="507999"/>
                </a:lnTo>
                <a:cubicBezTo>
                  <a:pt x="1460500" y="536056"/>
                  <a:pt x="1437756" y="558800"/>
                  <a:pt x="14096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7136924" y="3937000"/>
            <a:ext cx="1574800" cy="5588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Year: 2023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9834404" y="3937000"/>
            <a:ext cx="1206500" cy="558800"/>
          </a:xfrm>
          <a:custGeom>
            <a:avLst/>
            <a:gdLst/>
            <a:ahLst/>
            <a:cxnLst/>
            <a:rect l="l" t="t" r="r" b="b"/>
            <a:pathLst>
              <a:path w="1206500" h="558800">
                <a:moveTo>
                  <a:pt x="50801" y="0"/>
                </a:moveTo>
                <a:lnTo>
                  <a:pt x="1155699" y="0"/>
                </a:lnTo>
                <a:cubicBezTo>
                  <a:pt x="1183756" y="0"/>
                  <a:pt x="1206500" y="22744"/>
                  <a:pt x="1206500" y="50801"/>
                </a:cubicBezTo>
                <a:lnTo>
                  <a:pt x="1206500" y="507999"/>
                </a:lnTo>
                <a:cubicBezTo>
                  <a:pt x="1206500" y="536056"/>
                  <a:pt x="1183756" y="558800"/>
                  <a:pt x="11556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9777254" y="3937000"/>
            <a:ext cx="1320800" cy="5588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Month: 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7:41-d2nf5d98bjvh7rlivsm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665" y="1141095"/>
            <a:ext cx="3619500" cy="39128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047240" y="5053965"/>
            <a:ext cx="8642985" cy="1199515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57150">
            <a:solidFill>
              <a:srgbClr val="FFFFFF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47240" y="5053965"/>
            <a:ext cx="8642985" cy="11995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920240" y="4884420"/>
            <a:ext cx="8642985" cy="11995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571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920240" y="4884420"/>
            <a:ext cx="8642985" cy="11995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920240" y="5045710"/>
            <a:ext cx="8643620" cy="9220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Quality Assurance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447415" y="304483"/>
            <a:ext cx="5640070" cy="11068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  04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91465" y="607504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291465" y="630872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291465" y="654240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291465" y="202565"/>
            <a:ext cx="337185" cy="337185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0B0F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29146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251585" y="202565"/>
            <a:ext cx="337185" cy="337185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0B0F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125158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71525" y="202565"/>
            <a:ext cx="337185" cy="337185"/>
          </a:xfrm>
          <a:prstGeom prst="ellipse">
            <a:avLst/>
          </a:prstGeom>
          <a:solidFill>
            <a:srgbClr val="00B0F0"/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77152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731645" y="202565"/>
            <a:ext cx="337185" cy="337185"/>
          </a:xfrm>
          <a:prstGeom prst="ellipse">
            <a:avLst/>
          </a:prstGeom>
          <a:solidFill>
            <a:srgbClr val="00B0F0"/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173164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1244600"/>
            <a:ext cx="5867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AE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Export Clean Dataset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1955800"/>
            <a:ext cx="57404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Documenting the final deliverable to ensure transparency, reproducibility, and ease of use for all downstream stakeholders.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54000" y="3175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080FF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387350" y="33274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57150" y="0"/>
                </a:moveTo>
                <a:cubicBezTo>
                  <a:pt x="36135" y="0"/>
                  <a:pt x="19050" y="17085"/>
                  <a:pt x="19050" y="38100"/>
                </a:cubicBezTo>
                <a:lnTo>
                  <a:pt x="19050" y="266700"/>
                </a:lnTo>
                <a:cubicBezTo>
                  <a:pt x="19050" y="287715"/>
                  <a:pt x="36135" y="304800"/>
                  <a:pt x="57150" y="304800"/>
                </a:cubicBezTo>
                <a:lnTo>
                  <a:pt x="104775" y="304800"/>
                </a:lnTo>
                <a:lnTo>
                  <a:pt x="104775" y="238125"/>
                </a:lnTo>
                <a:cubicBezTo>
                  <a:pt x="104775" y="217110"/>
                  <a:pt x="121860" y="200025"/>
                  <a:pt x="142875" y="200025"/>
                </a:cubicBezTo>
                <a:lnTo>
                  <a:pt x="247650" y="200025"/>
                </a:lnTo>
                <a:lnTo>
                  <a:pt x="247650" y="101501"/>
                </a:lnTo>
                <a:cubicBezTo>
                  <a:pt x="247650" y="91380"/>
                  <a:pt x="243661" y="81677"/>
                  <a:pt x="236518" y="74533"/>
                </a:cubicBezTo>
                <a:lnTo>
                  <a:pt x="173057" y="11132"/>
                </a:lnTo>
                <a:cubicBezTo>
                  <a:pt x="165914" y="3989"/>
                  <a:pt x="156270" y="0"/>
                  <a:pt x="146149" y="0"/>
                </a:cubicBezTo>
                <a:lnTo>
                  <a:pt x="57150" y="0"/>
                </a:lnTo>
                <a:close/>
                <a:moveTo>
                  <a:pt x="212824" y="104775"/>
                </a:moveTo>
                <a:lnTo>
                  <a:pt x="157163" y="104775"/>
                </a:lnTo>
                <a:cubicBezTo>
                  <a:pt x="149245" y="104775"/>
                  <a:pt x="142875" y="98405"/>
                  <a:pt x="142875" y="90488"/>
                </a:cubicBezTo>
                <a:lnTo>
                  <a:pt x="142875" y="34826"/>
                </a:lnTo>
                <a:lnTo>
                  <a:pt x="212824" y="104775"/>
                </a:lnTo>
                <a:close/>
                <a:moveTo>
                  <a:pt x="157163" y="226219"/>
                </a:moveTo>
                <a:cubicBezTo>
                  <a:pt x="142696" y="226219"/>
                  <a:pt x="130969" y="237946"/>
                  <a:pt x="130969" y="252413"/>
                </a:cubicBezTo>
                <a:lnTo>
                  <a:pt x="130969" y="300038"/>
                </a:lnTo>
                <a:cubicBezTo>
                  <a:pt x="130969" y="314504"/>
                  <a:pt x="142696" y="326231"/>
                  <a:pt x="157163" y="326231"/>
                </a:cubicBezTo>
                <a:lnTo>
                  <a:pt x="166688" y="326231"/>
                </a:lnTo>
                <a:cubicBezTo>
                  <a:pt x="181154" y="326231"/>
                  <a:pt x="192881" y="314504"/>
                  <a:pt x="192881" y="300038"/>
                </a:cubicBezTo>
                <a:lnTo>
                  <a:pt x="192881" y="295275"/>
                </a:lnTo>
                <a:cubicBezTo>
                  <a:pt x="192881" y="288727"/>
                  <a:pt x="187523" y="283369"/>
                  <a:pt x="180975" y="283369"/>
                </a:cubicBezTo>
                <a:cubicBezTo>
                  <a:pt x="174427" y="283369"/>
                  <a:pt x="169069" y="288727"/>
                  <a:pt x="169069" y="295275"/>
                </a:cubicBezTo>
                <a:lnTo>
                  <a:pt x="169069" y="300038"/>
                </a:lnTo>
                <a:cubicBezTo>
                  <a:pt x="169069" y="301347"/>
                  <a:pt x="167997" y="302419"/>
                  <a:pt x="166688" y="302419"/>
                </a:cubicBezTo>
                <a:lnTo>
                  <a:pt x="157163" y="302419"/>
                </a:lnTo>
                <a:cubicBezTo>
                  <a:pt x="155853" y="302419"/>
                  <a:pt x="154781" y="301347"/>
                  <a:pt x="154781" y="300038"/>
                </a:cubicBezTo>
                <a:lnTo>
                  <a:pt x="154781" y="252413"/>
                </a:lnTo>
                <a:cubicBezTo>
                  <a:pt x="154781" y="251103"/>
                  <a:pt x="155853" y="250031"/>
                  <a:pt x="157163" y="250031"/>
                </a:cubicBezTo>
                <a:lnTo>
                  <a:pt x="166688" y="250031"/>
                </a:lnTo>
                <a:cubicBezTo>
                  <a:pt x="167997" y="250031"/>
                  <a:pt x="169069" y="251103"/>
                  <a:pt x="169069" y="252413"/>
                </a:cubicBezTo>
                <a:lnTo>
                  <a:pt x="169069" y="257175"/>
                </a:lnTo>
                <a:cubicBezTo>
                  <a:pt x="169069" y="263723"/>
                  <a:pt x="174427" y="269081"/>
                  <a:pt x="180975" y="269081"/>
                </a:cubicBezTo>
                <a:cubicBezTo>
                  <a:pt x="187523" y="269081"/>
                  <a:pt x="192881" y="263723"/>
                  <a:pt x="192881" y="257175"/>
                </a:cubicBezTo>
                <a:lnTo>
                  <a:pt x="192881" y="252413"/>
                </a:lnTo>
                <a:cubicBezTo>
                  <a:pt x="192881" y="237946"/>
                  <a:pt x="181154" y="226219"/>
                  <a:pt x="166688" y="226219"/>
                </a:cubicBezTo>
                <a:lnTo>
                  <a:pt x="157163" y="226219"/>
                </a:lnTo>
                <a:close/>
                <a:moveTo>
                  <a:pt x="238125" y="226219"/>
                </a:moveTo>
                <a:cubicBezTo>
                  <a:pt x="221040" y="226219"/>
                  <a:pt x="207169" y="240090"/>
                  <a:pt x="207169" y="257175"/>
                </a:cubicBezTo>
                <a:cubicBezTo>
                  <a:pt x="207169" y="274260"/>
                  <a:pt x="221040" y="288131"/>
                  <a:pt x="238125" y="288131"/>
                </a:cubicBezTo>
                <a:cubicBezTo>
                  <a:pt x="242054" y="288131"/>
                  <a:pt x="245269" y="291346"/>
                  <a:pt x="245269" y="295275"/>
                </a:cubicBezTo>
                <a:cubicBezTo>
                  <a:pt x="245269" y="299204"/>
                  <a:pt x="242054" y="302419"/>
                  <a:pt x="238125" y="302419"/>
                </a:cubicBezTo>
                <a:lnTo>
                  <a:pt x="219075" y="302419"/>
                </a:lnTo>
                <a:cubicBezTo>
                  <a:pt x="212527" y="302419"/>
                  <a:pt x="207169" y="307777"/>
                  <a:pt x="207169" y="314325"/>
                </a:cubicBezTo>
                <a:cubicBezTo>
                  <a:pt x="207169" y="320873"/>
                  <a:pt x="212527" y="326231"/>
                  <a:pt x="219075" y="326231"/>
                </a:cubicBezTo>
                <a:lnTo>
                  <a:pt x="238125" y="326231"/>
                </a:lnTo>
                <a:cubicBezTo>
                  <a:pt x="255210" y="326231"/>
                  <a:pt x="269081" y="312360"/>
                  <a:pt x="269081" y="295275"/>
                </a:cubicBezTo>
                <a:cubicBezTo>
                  <a:pt x="269081" y="278190"/>
                  <a:pt x="255210" y="264319"/>
                  <a:pt x="238125" y="264319"/>
                </a:cubicBezTo>
                <a:cubicBezTo>
                  <a:pt x="234196" y="264319"/>
                  <a:pt x="230981" y="261104"/>
                  <a:pt x="230981" y="257175"/>
                </a:cubicBezTo>
                <a:cubicBezTo>
                  <a:pt x="230981" y="253246"/>
                  <a:pt x="234196" y="250031"/>
                  <a:pt x="238125" y="250031"/>
                </a:cubicBezTo>
                <a:lnTo>
                  <a:pt x="252413" y="250031"/>
                </a:lnTo>
                <a:cubicBezTo>
                  <a:pt x="258961" y="250031"/>
                  <a:pt x="264319" y="244673"/>
                  <a:pt x="264319" y="238125"/>
                </a:cubicBezTo>
                <a:cubicBezTo>
                  <a:pt x="264319" y="231577"/>
                  <a:pt x="258961" y="226219"/>
                  <a:pt x="252413" y="226219"/>
                </a:cubicBezTo>
                <a:lnTo>
                  <a:pt x="238125" y="226219"/>
                </a:lnTo>
                <a:close/>
                <a:moveTo>
                  <a:pt x="295275" y="226219"/>
                </a:moveTo>
                <a:cubicBezTo>
                  <a:pt x="288727" y="226219"/>
                  <a:pt x="283369" y="231577"/>
                  <a:pt x="283369" y="238125"/>
                </a:cubicBezTo>
                <a:lnTo>
                  <a:pt x="283369" y="256937"/>
                </a:lnTo>
                <a:cubicBezTo>
                  <a:pt x="283369" y="278070"/>
                  <a:pt x="289620" y="298787"/>
                  <a:pt x="301347" y="316349"/>
                </a:cubicBezTo>
                <a:lnTo>
                  <a:pt x="304383" y="320933"/>
                </a:lnTo>
                <a:cubicBezTo>
                  <a:pt x="306586" y="324267"/>
                  <a:pt x="310336" y="326231"/>
                  <a:pt x="314265" y="326231"/>
                </a:cubicBezTo>
                <a:cubicBezTo>
                  <a:pt x="318195" y="326231"/>
                  <a:pt x="321945" y="324267"/>
                  <a:pt x="324148" y="320933"/>
                </a:cubicBezTo>
                <a:lnTo>
                  <a:pt x="327184" y="316349"/>
                </a:lnTo>
                <a:cubicBezTo>
                  <a:pt x="338911" y="298728"/>
                  <a:pt x="345162" y="278070"/>
                  <a:pt x="345162" y="256937"/>
                </a:cubicBezTo>
                <a:lnTo>
                  <a:pt x="345162" y="238125"/>
                </a:lnTo>
                <a:cubicBezTo>
                  <a:pt x="345162" y="231577"/>
                  <a:pt x="339804" y="226219"/>
                  <a:pt x="333256" y="226219"/>
                </a:cubicBezTo>
                <a:cubicBezTo>
                  <a:pt x="326708" y="226219"/>
                  <a:pt x="321350" y="231577"/>
                  <a:pt x="321350" y="238125"/>
                </a:cubicBezTo>
                <a:lnTo>
                  <a:pt x="321350" y="256937"/>
                </a:lnTo>
                <a:cubicBezTo>
                  <a:pt x="321350" y="268605"/>
                  <a:pt x="318909" y="280095"/>
                  <a:pt x="314206" y="290691"/>
                </a:cubicBezTo>
                <a:cubicBezTo>
                  <a:pt x="309503" y="280095"/>
                  <a:pt x="307062" y="268605"/>
                  <a:pt x="307062" y="256937"/>
                </a:cubicBezTo>
                <a:lnTo>
                  <a:pt x="307062" y="238125"/>
                </a:lnTo>
                <a:cubicBezTo>
                  <a:pt x="307062" y="231577"/>
                  <a:pt x="301704" y="226219"/>
                  <a:pt x="295156" y="226219"/>
                </a:cubicBezTo>
                <a:close/>
              </a:path>
            </a:pathLst>
          </a:custGeom>
          <a:solidFill>
            <a:srgbClr val="4080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066800" y="3200400"/>
            <a:ext cx="334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File Format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066800" y="3505200"/>
            <a:ext cx="3327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Compressed CSV (.csv.gz) for efficiency.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254000" y="4089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C20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425450" y="4241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52400" y="95250"/>
                </a:moveTo>
                <a:lnTo>
                  <a:pt x="152400" y="152400"/>
                </a:lnTo>
                <a:lnTo>
                  <a:pt x="228600" y="152400"/>
                </a:lnTo>
                <a:lnTo>
                  <a:pt x="228600" y="95250"/>
                </a:lnTo>
                <a:lnTo>
                  <a:pt x="152400" y="95250"/>
                </a:lnTo>
                <a:close/>
                <a:moveTo>
                  <a:pt x="114300" y="95250"/>
                </a:moveTo>
                <a:lnTo>
                  <a:pt x="38100" y="95250"/>
                </a:lnTo>
                <a:lnTo>
                  <a:pt x="38100" y="152400"/>
                </a:lnTo>
                <a:lnTo>
                  <a:pt x="114300" y="152400"/>
                </a:lnTo>
                <a:lnTo>
                  <a:pt x="114300" y="95250"/>
                </a:lnTo>
                <a:close/>
                <a:moveTo>
                  <a:pt x="0" y="190500"/>
                </a:moveTo>
                <a:lnTo>
                  <a:pt x="0" y="57150"/>
                </a:lnTo>
                <a:cubicBezTo>
                  <a:pt x="0" y="36135"/>
                  <a:pt x="17085" y="19050"/>
                  <a:pt x="38100" y="19050"/>
                </a:cubicBezTo>
                <a:lnTo>
                  <a:pt x="228600" y="19050"/>
                </a:lnTo>
                <a:cubicBezTo>
                  <a:pt x="249615" y="19050"/>
                  <a:pt x="266700" y="36135"/>
                  <a:pt x="266700" y="57150"/>
                </a:cubicBezTo>
                <a:lnTo>
                  <a:pt x="266700" y="247650"/>
                </a:lnTo>
                <a:cubicBezTo>
                  <a:pt x="266700" y="268665"/>
                  <a:pt x="249615" y="285750"/>
                  <a:pt x="228600" y="285750"/>
                </a:cubicBezTo>
                <a:lnTo>
                  <a:pt x="38100" y="285750"/>
                </a:lnTo>
                <a:cubicBezTo>
                  <a:pt x="17085" y="285750"/>
                  <a:pt x="0" y="268665"/>
                  <a:pt x="0" y="247650"/>
                </a:cubicBezTo>
                <a:lnTo>
                  <a:pt x="0" y="190500"/>
                </a:lnTo>
                <a:close/>
                <a:moveTo>
                  <a:pt x="228600" y="190500"/>
                </a:moveTo>
                <a:lnTo>
                  <a:pt x="152400" y="190500"/>
                </a:lnTo>
                <a:lnTo>
                  <a:pt x="152400" y="247650"/>
                </a:lnTo>
                <a:lnTo>
                  <a:pt x="228600" y="247650"/>
                </a:lnTo>
                <a:lnTo>
                  <a:pt x="228600" y="190500"/>
                </a:lnTo>
                <a:close/>
                <a:moveTo>
                  <a:pt x="114300" y="247650"/>
                </a:moveTo>
                <a:lnTo>
                  <a:pt x="114300" y="190500"/>
                </a:lnTo>
                <a:lnTo>
                  <a:pt x="38100" y="190500"/>
                </a:lnTo>
                <a:lnTo>
                  <a:pt x="38100" y="247650"/>
                </a:lnTo>
                <a:lnTo>
                  <a:pt x="114300" y="247650"/>
                </a:lnTo>
                <a:close/>
              </a:path>
            </a:pathLst>
          </a:custGeom>
          <a:solidFill>
            <a:srgbClr val="FFC20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066800" y="3987800"/>
            <a:ext cx="492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Final Schema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66800" y="4292600"/>
            <a:ext cx="4914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Clean, encoded, and documented column names and data types.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54000" y="5003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5E5E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406400" y="5156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FF5E5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066800" y="4953000"/>
            <a:ext cx="444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Validation Checksum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66800" y="5334000"/>
            <a:ext cx="443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Provided for data integrity verification (e.g., MD5 hash).</a:t>
            </a:r>
            <a:endParaRPr lang="en-US" sz="1600" dirty="0"/>
          </a:p>
        </p:txBody>
      </p:sp>
      <p:pic>
        <p:nvPicPr>
          <p:cNvPr id="16" name="Image 0" descr="https://kimi-web-img.moonshot.cn/img/cdn.pixabay.com/ad99f28c867dd4cb14c7ee92e3d56fd7e710dea2.jpg"/>
          <p:cNvPicPr>
            <a:picLocks noChangeAspect="1"/>
          </p:cNvPicPr>
          <p:nvPr/>
        </p:nvPicPr>
        <p:blipFill>
          <a:blip r:embed="rId3"/>
          <a:srcRect l="10549" r="10549"/>
          <a:stretch/>
        </p:blipFill>
        <p:spPr>
          <a:xfrm>
            <a:off x="6299200" y="1047750"/>
            <a:ext cx="5638800" cy="4762500"/>
          </a:xfrm>
          <a:prstGeom prst="roundRect">
            <a:avLst>
              <a:gd name="adj" fmla="val 2133"/>
            </a:avLst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7:41-d2nf5d98bjvh7rlivsm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665" y="1141095"/>
            <a:ext cx="3619500" cy="39128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047240" y="5053965"/>
            <a:ext cx="8642985" cy="1199515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57150">
            <a:solidFill>
              <a:srgbClr val="FFFFFF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47240" y="5053965"/>
            <a:ext cx="8642985" cy="11995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920240" y="4884420"/>
            <a:ext cx="8642985" cy="11995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571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920240" y="4884420"/>
            <a:ext cx="8642985" cy="11995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920240" y="5045710"/>
            <a:ext cx="8643620" cy="9220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Exploratory Insights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447415" y="304483"/>
            <a:ext cx="5640070" cy="11068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  05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91465" y="607504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291465" y="630872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291465" y="654240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291465" y="202565"/>
            <a:ext cx="337185" cy="337185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0B0F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29146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251585" y="202565"/>
            <a:ext cx="337185" cy="337185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0B0F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125158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71525" y="202565"/>
            <a:ext cx="337185" cy="337185"/>
          </a:xfrm>
          <a:prstGeom prst="ellipse">
            <a:avLst/>
          </a:prstGeom>
          <a:solidFill>
            <a:srgbClr val="00B0F0"/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77152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731645" y="202565"/>
            <a:ext cx="337185" cy="337185"/>
          </a:xfrm>
          <a:prstGeom prst="ellipse">
            <a:avLst/>
          </a:prstGeom>
          <a:solidFill>
            <a:srgbClr val="00B0F0"/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173164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2540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AE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High Correlation Spotlight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863600"/>
            <a:ext cx="9855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Presenting the top correlated variable pairs to guide feature selection and identify potential multicollinearity.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54000" y="1371600"/>
            <a:ext cx="5689600" cy="4470400"/>
          </a:xfrm>
          <a:custGeom>
            <a:avLst/>
            <a:gdLst/>
            <a:ahLst/>
            <a:cxnLst/>
            <a:rect l="l" t="t" r="r" b="b"/>
            <a:pathLst>
              <a:path w="5689600" h="4470400">
                <a:moveTo>
                  <a:pt x="101612" y="0"/>
                </a:moveTo>
                <a:lnTo>
                  <a:pt x="5587988" y="0"/>
                </a:lnTo>
                <a:cubicBezTo>
                  <a:pt x="5644107" y="0"/>
                  <a:pt x="5689600" y="45493"/>
                  <a:pt x="5689600" y="101612"/>
                </a:cubicBezTo>
                <a:lnTo>
                  <a:pt x="5689600" y="4368788"/>
                </a:lnTo>
                <a:cubicBezTo>
                  <a:pt x="5689600" y="4424907"/>
                  <a:pt x="5644107" y="4470400"/>
                  <a:pt x="5587988" y="4470400"/>
                </a:cubicBezTo>
                <a:lnTo>
                  <a:pt x="101612" y="4470400"/>
                </a:lnTo>
                <a:cubicBezTo>
                  <a:pt x="45493" y="4470400"/>
                  <a:pt x="0" y="4424907"/>
                  <a:pt x="0" y="4368788"/>
                </a:cubicBezTo>
                <a:lnTo>
                  <a:pt x="0" y="101612"/>
                </a:lnTo>
                <a:cubicBezTo>
                  <a:pt x="0" y="45531"/>
                  <a:pt x="45531" y="0"/>
                  <a:pt x="101612" y="0"/>
                </a:cubicBezTo>
                <a:close/>
              </a:path>
            </a:pathLst>
          </a:custGeom>
          <a:solidFill>
            <a:srgbClr val="4080FF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457200" y="2590800"/>
            <a:ext cx="5397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080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Intuitive Relationship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57200" y="3048000"/>
            <a:ext cx="5372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strong positive correlation is expected between `Years of Experience` and `Salary`.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12750" y="3759200"/>
            <a:ext cx="537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Correlation Coefficient (r)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04800" y="4013200"/>
            <a:ext cx="5588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4080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0.74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48400" y="1371600"/>
            <a:ext cx="5689600" cy="4470400"/>
          </a:xfrm>
          <a:custGeom>
            <a:avLst/>
            <a:gdLst/>
            <a:ahLst/>
            <a:cxnLst/>
            <a:rect l="l" t="t" r="r" b="b"/>
            <a:pathLst>
              <a:path w="5689600" h="4470400">
                <a:moveTo>
                  <a:pt x="101612" y="0"/>
                </a:moveTo>
                <a:lnTo>
                  <a:pt x="5587988" y="0"/>
                </a:lnTo>
                <a:cubicBezTo>
                  <a:pt x="5644107" y="0"/>
                  <a:pt x="5689600" y="45493"/>
                  <a:pt x="5689600" y="101612"/>
                </a:cubicBezTo>
                <a:lnTo>
                  <a:pt x="5689600" y="4368788"/>
                </a:lnTo>
                <a:cubicBezTo>
                  <a:pt x="5689600" y="4424907"/>
                  <a:pt x="5644107" y="4470400"/>
                  <a:pt x="5587988" y="4470400"/>
                </a:cubicBezTo>
                <a:lnTo>
                  <a:pt x="101612" y="4470400"/>
                </a:lnTo>
                <a:cubicBezTo>
                  <a:pt x="45493" y="4470400"/>
                  <a:pt x="0" y="4424907"/>
                  <a:pt x="0" y="4368788"/>
                </a:cubicBezTo>
                <a:lnTo>
                  <a:pt x="0" y="101612"/>
                </a:lnTo>
                <a:cubicBezTo>
                  <a:pt x="0" y="45531"/>
                  <a:pt x="45531" y="0"/>
                  <a:pt x="101612" y="0"/>
                </a:cubicBezTo>
                <a:close/>
              </a:path>
            </a:pathLst>
          </a:custGeom>
          <a:solidFill>
            <a:srgbClr val="FFC200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6451600" y="2590800"/>
            <a:ext cx="5397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C2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Spurious Relationship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451600" y="3048000"/>
            <a:ext cx="5372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 unexpected correlation between `Skills` and `Salary` is likely an artifact of hiring practices over time.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407150" y="3759200"/>
            <a:ext cx="537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Correlation Coefficient (r</a:t>
            </a:r>
            <a:r>
              <a:rPr lang="en-IN" dirty="0"/>
              <a:t>²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299200" y="4013200"/>
            <a:ext cx="5588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FFC200"/>
                </a:solidFill>
                <a:latin typeface="Noto Sans SC" pitchFamily="34" charset="0"/>
                <a:ea typeface="Noto Sans SC" pitchFamily="34" charset="-122"/>
              </a:rPr>
              <a:t>-0.0025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54000" y="6045200"/>
            <a:ext cx="11684000" cy="558800"/>
          </a:xfrm>
          <a:custGeom>
            <a:avLst/>
            <a:gdLst/>
            <a:ahLst/>
            <a:cxnLst/>
            <a:rect l="l" t="t" r="r" b="b"/>
            <a:pathLst>
              <a:path w="11684000" h="558800">
                <a:moveTo>
                  <a:pt x="101601" y="0"/>
                </a:moveTo>
                <a:lnTo>
                  <a:pt x="11582399" y="0"/>
                </a:lnTo>
                <a:cubicBezTo>
                  <a:pt x="11638512" y="0"/>
                  <a:pt x="11684000" y="45488"/>
                  <a:pt x="11684000" y="101601"/>
                </a:cubicBezTo>
                <a:lnTo>
                  <a:pt x="11684000" y="457199"/>
                </a:lnTo>
                <a:cubicBezTo>
                  <a:pt x="11684000" y="513312"/>
                  <a:pt x="11638512" y="558800"/>
                  <a:pt x="11582399" y="558800"/>
                </a:cubicBezTo>
                <a:lnTo>
                  <a:pt x="101601" y="558800"/>
                </a:lnTo>
                <a:cubicBezTo>
                  <a:pt x="45488" y="558800"/>
                  <a:pt x="0" y="513312"/>
                  <a:pt x="0" y="4571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F3F4F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361950" y="6197600"/>
            <a:ext cx="1146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analysis helps identify features that may need to be dropped or combined to improve model stability.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2540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AE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Next-Step Recommendations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863600"/>
            <a:ext cx="9855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Summarizing our achievements and charting the course for future analytical and modeling efforts.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54000" y="1371600"/>
            <a:ext cx="3810000" cy="5232400"/>
          </a:xfrm>
          <a:custGeom>
            <a:avLst/>
            <a:gdLst/>
            <a:ahLst/>
            <a:cxnLst/>
            <a:rect l="l" t="t" r="r" b="b"/>
            <a:pathLst>
              <a:path w="3810000" h="5232400">
                <a:moveTo>
                  <a:pt x="101613" y="0"/>
                </a:moveTo>
                <a:lnTo>
                  <a:pt x="3708387" y="0"/>
                </a:lnTo>
                <a:cubicBezTo>
                  <a:pt x="3764506" y="0"/>
                  <a:pt x="3810000" y="45494"/>
                  <a:pt x="3810000" y="101613"/>
                </a:cubicBezTo>
                <a:lnTo>
                  <a:pt x="3810000" y="5130787"/>
                </a:lnTo>
                <a:cubicBezTo>
                  <a:pt x="3810000" y="5186906"/>
                  <a:pt x="3764506" y="5232400"/>
                  <a:pt x="3708387" y="5232400"/>
                </a:cubicBezTo>
                <a:lnTo>
                  <a:pt x="101613" y="5232400"/>
                </a:lnTo>
                <a:cubicBezTo>
                  <a:pt x="45494" y="5232400"/>
                  <a:pt x="0" y="5186906"/>
                  <a:pt x="0" y="51307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00AEEF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625475" y="3365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381000"/>
                </a:moveTo>
                <a:cubicBezTo>
                  <a:pt x="295640" y="381000"/>
                  <a:pt x="381000" y="295640"/>
                  <a:pt x="381000" y="190500"/>
                </a:cubicBezTo>
                <a:cubicBezTo>
                  <a:pt x="381000" y="85360"/>
                  <a:pt x="295640" y="0"/>
                  <a:pt x="190500" y="0"/>
                </a:cubicBezTo>
                <a:cubicBezTo>
                  <a:pt x="85360" y="0"/>
                  <a:pt x="0" y="85360"/>
                  <a:pt x="0" y="190500"/>
                </a:cubicBezTo>
                <a:cubicBezTo>
                  <a:pt x="0" y="295640"/>
                  <a:pt x="85360" y="381000"/>
                  <a:pt x="190500" y="381000"/>
                </a:cubicBezTo>
                <a:close/>
                <a:moveTo>
                  <a:pt x="253305" y="158279"/>
                </a:moveTo>
                <a:lnTo>
                  <a:pt x="193774" y="253529"/>
                </a:lnTo>
                <a:cubicBezTo>
                  <a:pt x="190649" y="258514"/>
                  <a:pt x="185291" y="261640"/>
                  <a:pt x="179412" y="261938"/>
                </a:cubicBezTo>
                <a:cubicBezTo>
                  <a:pt x="173534" y="262235"/>
                  <a:pt x="167878" y="259556"/>
                  <a:pt x="164381" y="254794"/>
                </a:cubicBezTo>
                <a:lnTo>
                  <a:pt x="128662" y="207169"/>
                </a:lnTo>
                <a:cubicBezTo>
                  <a:pt x="122709" y="199281"/>
                  <a:pt x="124346" y="188119"/>
                  <a:pt x="132234" y="182166"/>
                </a:cubicBezTo>
                <a:cubicBezTo>
                  <a:pt x="140122" y="176212"/>
                  <a:pt x="151284" y="177850"/>
                  <a:pt x="157237" y="185738"/>
                </a:cubicBezTo>
                <a:lnTo>
                  <a:pt x="177329" y="212527"/>
                </a:lnTo>
                <a:lnTo>
                  <a:pt x="223019" y="139378"/>
                </a:lnTo>
                <a:cubicBezTo>
                  <a:pt x="228228" y="131043"/>
                  <a:pt x="239241" y="128439"/>
                  <a:pt x="247650" y="133722"/>
                </a:cubicBezTo>
                <a:cubicBezTo>
                  <a:pt x="256059" y="139005"/>
                  <a:pt x="258589" y="149944"/>
                  <a:pt x="253305" y="158353"/>
                </a:cubicBezTo>
                <a:close/>
              </a:path>
            </a:pathLst>
          </a:custGeom>
          <a:solidFill>
            <a:srgbClr val="00AEE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219200" y="3378200"/>
            <a:ext cx="252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Quality Achieved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58800" y="3911600"/>
            <a:ext cx="3289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have a clean, validated, and feature-rich dataset ready for advanced analysis.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363085" y="2667000"/>
            <a:ext cx="7569200" cy="1219200"/>
          </a:xfrm>
          <a:custGeom>
            <a:avLst/>
            <a:gdLst/>
            <a:ahLst/>
            <a:cxnLst/>
            <a:rect l="l" t="t" r="r" b="b"/>
            <a:pathLst>
              <a:path w="7569200" h="1219200">
                <a:moveTo>
                  <a:pt x="101596" y="0"/>
                </a:moveTo>
                <a:lnTo>
                  <a:pt x="7467604" y="0"/>
                </a:lnTo>
                <a:cubicBezTo>
                  <a:pt x="7523714" y="0"/>
                  <a:pt x="7569200" y="45486"/>
                  <a:pt x="7569200" y="101596"/>
                </a:cubicBezTo>
                <a:lnTo>
                  <a:pt x="7569200" y="1117604"/>
                </a:lnTo>
                <a:cubicBezTo>
                  <a:pt x="7569200" y="1173714"/>
                  <a:pt x="7523714" y="1219200"/>
                  <a:pt x="746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3F4F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4667885" y="3124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1438" y="33338"/>
                </a:moveTo>
                <a:cubicBezTo>
                  <a:pt x="71438" y="14942"/>
                  <a:pt x="86380" y="0"/>
                  <a:pt x="104775" y="0"/>
                </a:cubicBezTo>
                <a:lnTo>
                  <a:pt x="119062" y="0"/>
                </a:lnTo>
                <a:cubicBezTo>
                  <a:pt x="129600" y="0"/>
                  <a:pt x="138113" y="8513"/>
                  <a:pt x="138113" y="19050"/>
                </a:cubicBezTo>
                <a:lnTo>
                  <a:pt x="138113" y="285750"/>
                </a:lnTo>
                <a:cubicBezTo>
                  <a:pt x="138113" y="296287"/>
                  <a:pt x="129600" y="304800"/>
                  <a:pt x="119062" y="304800"/>
                </a:cubicBezTo>
                <a:lnTo>
                  <a:pt x="100013" y="304800"/>
                </a:lnTo>
                <a:cubicBezTo>
                  <a:pt x="82272" y="304800"/>
                  <a:pt x="67330" y="292656"/>
                  <a:pt x="63103" y="276225"/>
                </a:cubicBezTo>
                <a:cubicBezTo>
                  <a:pt x="62686" y="276225"/>
                  <a:pt x="62329" y="276225"/>
                  <a:pt x="61912" y="276225"/>
                </a:cubicBezTo>
                <a:cubicBezTo>
                  <a:pt x="35600" y="276225"/>
                  <a:pt x="14288" y="254913"/>
                  <a:pt x="14288" y="228600"/>
                </a:cubicBezTo>
                <a:cubicBezTo>
                  <a:pt x="14288" y="217884"/>
                  <a:pt x="17859" y="208002"/>
                  <a:pt x="23813" y="200025"/>
                </a:cubicBezTo>
                <a:cubicBezTo>
                  <a:pt x="12263" y="191333"/>
                  <a:pt x="4763" y="177522"/>
                  <a:pt x="4763" y="161925"/>
                </a:cubicBezTo>
                <a:cubicBezTo>
                  <a:pt x="4763" y="143530"/>
                  <a:pt x="15240" y="127516"/>
                  <a:pt x="30480" y="119598"/>
                </a:cubicBezTo>
                <a:cubicBezTo>
                  <a:pt x="26253" y="112455"/>
                  <a:pt x="23813" y="104120"/>
                  <a:pt x="23813" y="95250"/>
                </a:cubicBezTo>
                <a:cubicBezTo>
                  <a:pt x="23813" y="68937"/>
                  <a:pt x="45125" y="47625"/>
                  <a:pt x="71438" y="47625"/>
                </a:cubicBezTo>
                <a:lnTo>
                  <a:pt x="71438" y="33338"/>
                </a:lnTo>
                <a:close/>
                <a:moveTo>
                  <a:pt x="233363" y="33338"/>
                </a:moveTo>
                <a:lnTo>
                  <a:pt x="233363" y="47625"/>
                </a:lnTo>
                <a:cubicBezTo>
                  <a:pt x="259675" y="47625"/>
                  <a:pt x="280987" y="68937"/>
                  <a:pt x="280987" y="95250"/>
                </a:cubicBezTo>
                <a:cubicBezTo>
                  <a:pt x="280987" y="104180"/>
                  <a:pt x="278547" y="112514"/>
                  <a:pt x="274320" y="119598"/>
                </a:cubicBezTo>
                <a:cubicBezTo>
                  <a:pt x="289620" y="127516"/>
                  <a:pt x="300038" y="143470"/>
                  <a:pt x="300038" y="161925"/>
                </a:cubicBezTo>
                <a:cubicBezTo>
                  <a:pt x="300038" y="177522"/>
                  <a:pt x="292537" y="191333"/>
                  <a:pt x="280987" y="200025"/>
                </a:cubicBezTo>
                <a:cubicBezTo>
                  <a:pt x="286941" y="208002"/>
                  <a:pt x="290513" y="217884"/>
                  <a:pt x="290513" y="228600"/>
                </a:cubicBezTo>
                <a:cubicBezTo>
                  <a:pt x="290513" y="254913"/>
                  <a:pt x="269200" y="276225"/>
                  <a:pt x="242888" y="276225"/>
                </a:cubicBezTo>
                <a:cubicBezTo>
                  <a:pt x="242471" y="276225"/>
                  <a:pt x="242114" y="276225"/>
                  <a:pt x="241697" y="276225"/>
                </a:cubicBezTo>
                <a:cubicBezTo>
                  <a:pt x="237470" y="292656"/>
                  <a:pt x="222528" y="304800"/>
                  <a:pt x="204787" y="304800"/>
                </a:cubicBezTo>
                <a:lnTo>
                  <a:pt x="185738" y="304800"/>
                </a:lnTo>
                <a:cubicBezTo>
                  <a:pt x="175200" y="304800"/>
                  <a:pt x="166688" y="296287"/>
                  <a:pt x="166688" y="285750"/>
                </a:cubicBezTo>
                <a:lnTo>
                  <a:pt x="166688" y="19050"/>
                </a:lnTo>
                <a:cubicBezTo>
                  <a:pt x="166688" y="8513"/>
                  <a:pt x="175200" y="0"/>
                  <a:pt x="185738" y="0"/>
                </a:cubicBezTo>
                <a:lnTo>
                  <a:pt x="200025" y="0"/>
                </a:lnTo>
                <a:cubicBezTo>
                  <a:pt x="218420" y="0"/>
                  <a:pt x="233363" y="14942"/>
                  <a:pt x="233363" y="33338"/>
                </a:cubicBezTo>
                <a:close/>
              </a:path>
            </a:pathLst>
          </a:custGeom>
          <a:solidFill>
            <a:srgbClr val="4080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5277485" y="2870200"/>
            <a:ext cx="6553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Modeling Directions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277485" y="3175000"/>
            <a:ext cx="6540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Predict salaries, cluster jobs by seniority, or build a recommendation system for career paths.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363085" y="4089400"/>
            <a:ext cx="7569200" cy="1219200"/>
          </a:xfrm>
          <a:custGeom>
            <a:avLst/>
            <a:gdLst/>
            <a:ahLst/>
            <a:cxnLst/>
            <a:rect l="l" t="t" r="r" b="b"/>
            <a:pathLst>
              <a:path w="7569200" h="1219200">
                <a:moveTo>
                  <a:pt x="101596" y="0"/>
                </a:moveTo>
                <a:lnTo>
                  <a:pt x="7467604" y="0"/>
                </a:lnTo>
                <a:cubicBezTo>
                  <a:pt x="7523714" y="0"/>
                  <a:pt x="7569200" y="45486"/>
                  <a:pt x="7569200" y="101596"/>
                </a:cubicBezTo>
                <a:lnTo>
                  <a:pt x="7569200" y="1117604"/>
                </a:lnTo>
                <a:cubicBezTo>
                  <a:pt x="7569200" y="1173714"/>
                  <a:pt x="7523714" y="1219200"/>
                  <a:pt x="746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3F4F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4686935" y="45466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FFC20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5277485" y="4292600"/>
            <a:ext cx="6553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Data Enrichment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277485" y="4597400"/>
            <a:ext cx="6540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Integrate external data like industry growth rates, cost of living indices, or skill demand forecasts.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9368155" y="6143625"/>
            <a:ext cx="2667000" cy="511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9368155" y="6143625"/>
            <a:ext cx="2667000" cy="511175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9368155" y="5563870"/>
            <a:ext cx="2667000" cy="511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870710" y="1315085"/>
            <a:ext cx="8588375" cy="17710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15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THANKS!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91465" y="202565"/>
            <a:ext cx="337185" cy="337185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0B0F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29146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251585" y="202565"/>
            <a:ext cx="337185" cy="337185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0B0F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25158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71525" y="202565"/>
            <a:ext cx="337185" cy="337185"/>
          </a:xfrm>
          <a:prstGeom prst="ellipse">
            <a:avLst/>
          </a:prstGeom>
          <a:solidFill>
            <a:srgbClr val="00B0F0"/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77152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731645" y="202565"/>
            <a:ext cx="337185" cy="337185"/>
          </a:xfrm>
          <a:prstGeom prst="ellipse">
            <a:avLst/>
          </a:prstGeom>
          <a:solidFill>
            <a:srgbClr val="00B0F0"/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73164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701165" y="1215390"/>
            <a:ext cx="8762365" cy="1905635"/>
          </a:xfrm>
          <a:prstGeom prst="rect">
            <a:avLst/>
          </a:prstGeom>
          <a:solidFill>
            <a:srgbClr val="000000">
              <a:alpha val="0"/>
            </a:srgbClr>
          </a:solidFill>
          <a:ln w="57150">
            <a:solidFill>
              <a:srgbClr val="00B0F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1701165" y="1215390"/>
            <a:ext cx="8762365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0" descr="https://kimi-img.moonshot.cn/pub/slides/slides_tmpl/image/25-08-27-19:57:41-d2nf5d98bjvh7rlivslg.png"/>
          <p:cNvPicPr>
            <a:picLocks noChangeAspect="1"/>
          </p:cNvPicPr>
          <p:nvPr/>
        </p:nvPicPr>
        <p:blipFill>
          <a:blip r:embed="rId3"/>
          <a:srcRect b="42278"/>
          <a:stretch/>
        </p:blipFill>
        <p:spPr>
          <a:xfrm>
            <a:off x="2338070" y="2733675"/>
            <a:ext cx="7030085" cy="4124325"/>
          </a:xfrm>
          <a:prstGeom prst="rect">
            <a:avLst/>
          </a:prstGeom>
        </p:spPr>
      </p:pic>
      <p:sp>
        <p:nvSpPr>
          <p:cNvPr id="18" name="Text 15"/>
          <p:cNvSpPr/>
          <p:nvPr/>
        </p:nvSpPr>
        <p:spPr>
          <a:xfrm>
            <a:off x="9415780" y="6099810"/>
            <a:ext cx="2619375" cy="554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Garima Agrawal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291465" y="607504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21" name="Shape 18"/>
          <p:cNvSpPr/>
          <p:nvPr/>
        </p:nvSpPr>
        <p:spPr>
          <a:xfrm>
            <a:off x="291465" y="630872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22" name="Shape 19"/>
          <p:cNvSpPr/>
          <p:nvPr/>
        </p:nvSpPr>
        <p:spPr>
          <a:xfrm>
            <a:off x="291465" y="654240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7312A236-D92F-0DA9-331E-633A8637BAD3}"/>
              </a:ext>
            </a:extLst>
          </p:cNvPr>
          <p:cNvGrpSpPr/>
          <p:nvPr/>
        </p:nvGrpSpPr>
        <p:grpSpPr>
          <a:xfrm>
            <a:off x="-24130" y="202565"/>
            <a:ext cx="12216130" cy="6654800"/>
            <a:chOff x="-24130" y="202565"/>
            <a:chExt cx="12216130" cy="6654800"/>
          </a:xfrm>
        </p:grpSpPr>
        <p:sp>
          <p:nvSpPr>
            <p:cNvPr id="2" name="Shape 0"/>
            <p:cNvSpPr/>
            <p:nvPr/>
          </p:nvSpPr>
          <p:spPr>
            <a:xfrm>
              <a:off x="3679190" y="727075"/>
              <a:ext cx="5186045" cy="507365"/>
            </a:xfrm>
            <a:prstGeom prst="roundRect">
              <a:avLst>
                <a:gd name="adj" fmla="val 50000"/>
              </a:avLst>
            </a:prstGeom>
            <a:solidFill>
              <a:srgbClr val="000000"/>
            </a:solidFill>
            <a:ln w="6350">
              <a:solidFill>
                <a:srgbClr val="00000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" name="Text 1"/>
            <p:cNvSpPr/>
            <p:nvPr/>
          </p:nvSpPr>
          <p:spPr>
            <a:xfrm>
              <a:off x="3679190" y="727075"/>
              <a:ext cx="5186045" cy="50736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4" name="Shape 2"/>
            <p:cNvSpPr/>
            <p:nvPr/>
          </p:nvSpPr>
          <p:spPr>
            <a:xfrm>
              <a:off x="4721860" y="835025"/>
              <a:ext cx="0" cy="303530"/>
            </a:xfrm>
            <a:prstGeom prst="line">
              <a:avLst/>
            </a:prstGeom>
            <a:noFill/>
            <a:ln w="76200">
              <a:solidFill>
                <a:srgbClr val="FFFFFF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Shape 3"/>
            <p:cNvSpPr/>
            <p:nvPr/>
          </p:nvSpPr>
          <p:spPr>
            <a:xfrm>
              <a:off x="3679190" y="1821180"/>
              <a:ext cx="5186045" cy="507365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 w="6350">
              <a:solidFill>
                <a:srgbClr val="00000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 4"/>
            <p:cNvSpPr/>
            <p:nvPr/>
          </p:nvSpPr>
          <p:spPr>
            <a:xfrm>
              <a:off x="3679190" y="1821180"/>
              <a:ext cx="5186045" cy="50736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7" name="Shape 5"/>
            <p:cNvSpPr/>
            <p:nvPr/>
          </p:nvSpPr>
          <p:spPr>
            <a:xfrm>
              <a:off x="4721860" y="1929130"/>
              <a:ext cx="0" cy="303530"/>
            </a:xfrm>
            <a:prstGeom prst="line">
              <a:avLst/>
            </a:prstGeom>
            <a:noFill/>
            <a:ln w="76200">
              <a:solidFill>
                <a:srgbClr val="00000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Shape 6"/>
            <p:cNvSpPr/>
            <p:nvPr/>
          </p:nvSpPr>
          <p:spPr>
            <a:xfrm>
              <a:off x="3679190" y="4039235"/>
              <a:ext cx="5186045" cy="507365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 w="6350">
              <a:solidFill>
                <a:srgbClr val="00000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 7"/>
            <p:cNvSpPr/>
            <p:nvPr/>
          </p:nvSpPr>
          <p:spPr>
            <a:xfrm>
              <a:off x="3679190" y="4039235"/>
              <a:ext cx="5186045" cy="50736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0" name="Shape 8"/>
            <p:cNvSpPr/>
            <p:nvPr/>
          </p:nvSpPr>
          <p:spPr>
            <a:xfrm>
              <a:off x="4721860" y="4147185"/>
              <a:ext cx="0" cy="303530"/>
            </a:xfrm>
            <a:prstGeom prst="line">
              <a:avLst/>
            </a:prstGeom>
            <a:noFill/>
            <a:ln w="76200">
              <a:solidFill>
                <a:srgbClr val="00000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Shape 9"/>
            <p:cNvSpPr/>
            <p:nvPr/>
          </p:nvSpPr>
          <p:spPr>
            <a:xfrm>
              <a:off x="-24130" y="6262370"/>
              <a:ext cx="12216130" cy="468630"/>
            </a:xfrm>
            <a:prstGeom prst="rect">
              <a:avLst/>
            </a:prstGeom>
            <a:solidFill>
              <a:srgbClr val="00B0F0"/>
            </a:solidFill>
            <a:ln/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 10"/>
            <p:cNvSpPr/>
            <p:nvPr/>
          </p:nvSpPr>
          <p:spPr>
            <a:xfrm>
              <a:off x="-24130" y="6262370"/>
              <a:ext cx="12216130" cy="468630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3" name="Shape 11"/>
            <p:cNvSpPr/>
            <p:nvPr/>
          </p:nvSpPr>
          <p:spPr>
            <a:xfrm>
              <a:off x="3679190" y="2970530"/>
              <a:ext cx="5186045" cy="507365"/>
            </a:xfrm>
            <a:prstGeom prst="roundRect">
              <a:avLst>
                <a:gd name="adj" fmla="val 50000"/>
              </a:avLst>
            </a:prstGeom>
            <a:solidFill>
              <a:srgbClr val="000000"/>
            </a:solidFill>
            <a:ln w="6350">
              <a:solidFill>
                <a:srgbClr val="00000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 12"/>
            <p:cNvSpPr/>
            <p:nvPr/>
          </p:nvSpPr>
          <p:spPr>
            <a:xfrm>
              <a:off x="3679190" y="2970530"/>
              <a:ext cx="5186045" cy="50736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5" name="Shape 13"/>
            <p:cNvSpPr/>
            <p:nvPr/>
          </p:nvSpPr>
          <p:spPr>
            <a:xfrm>
              <a:off x="4721860" y="3078480"/>
              <a:ext cx="0" cy="303530"/>
            </a:xfrm>
            <a:prstGeom prst="line">
              <a:avLst/>
            </a:prstGeom>
            <a:noFill/>
            <a:ln w="76200">
              <a:solidFill>
                <a:srgbClr val="FFFFFF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Shape 14"/>
            <p:cNvSpPr/>
            <p:nvPr/>
          </p:nvSpPr>
          <p:spPr>
            <a:xfrm>
              <a:off x="3679190" y="5092700"/>
              <a:ext cx="5186045" cy="507365"/>
            </a:xfrm>
            <a:prstGeom prst="roundRect">
              <a:avLst>
                <a:gd name="adj" fmla="val 50000"/>
              </a:avLst>
            </a:prstGeom>
            <a:solidFill>
              <a:srgbClr val="000000"/>
            </a:solidFill>
            <a:ln w="6350">
              <a:solidFill>
                <a:srgbClr val="00000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Text 15"/>
            <p:cNvSpPr/>
            <p:nvPr/>
          </p:nvSpPr>
          <p:spPr>
            <a:xfrm>
              <a:off x="3679190" y="5092700"/>
              <a:ext cx="5186045" cy="50736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8" name="Shape 16"/>
            <p:cNvSpPr/>
            <p:nvPr/>
          </p:nvSpPr>
          <p:spPr>
            <a:xfrm>
              <a:off x="4721860" y="5200650"/>
              <a:ext cx="0" cy="303530"/>
            </a:xfrm>
            <a:prstGeom prst="line">
              <a:avLst/>
            </a:prstGeom>
            <a:noFill/>
            <a:ln w="76200">
              <a:solidFill>
                <a:srgbClr val="FFFFFF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pic>
          <p:nvPicPr>
            <p:cNvPr id="19" name="Image 0" descr="https://kimi-img.moonshot.cn/pub/slides/slides_tmpl/image/25-08-27-19:57:41-d2nf5d98bjvh7rlivsl0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22740" y="2921810"/>
              <a:ext cx="2205964" cy="2817320"/>
            </a:xfrm>
            <a:prstGeom prst="rect">
              <a:avLst/>
            </a:prstGeom>
          </p:spPr>
        </p:pic>
        <p:pic>
          <p:nvPicPr>
            <p:cNvPr id="20" name="Image 1" descr="https://kimi-img.moonshot.cn/pub/slides/slides_tmpl/image/25-08-27-19:57:41-d2nf5d98bjvh7rlivskg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89754" y="1165860"/>
              <a:ext cx="2034775" cy="2595541"/>
            </a:xfrm>
            <a:prstGeom prst="rect">
              <a:avLst/>
            </a:prstGeom>
          </p:spPr>
        </p:pic>
        <p:sp>
          <p:nvSpPr>
            <p:cNvPr id="21" name="Shape 17"/>
            <p:cNvSpPr/>
            <p:nvPr/>
          </p:nvSpPr>
          <p:spPr>
            <a:xfrm>
              <a:off x="291465" y="202565"/>
              <a:ext cx="337185" cy="337185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rgbClr val="00B0F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 18"/>
            <p:cNvSpPr/>
            <p:nvPr/>
          </p:nvSpPr>
          <p:spPr>
            <a:xfrm>
              <a:off x="29146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23" name="Shape 19"/>
            <p:cNvSpPr/>
            <p:nvPr/>
          </p:nvSpPr>
          <p:spPr>
            <a:xfrm>
              <a:off x="1251585" y="202565"/>
              <a:ext cx="337185" cy="337185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rgbClr val="00B0F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4" name="Text 20"/>
            <p:cNvSpPr/>
            <p:nvPr/>
          </p:nvSpPr>
          <p:spPr>
            <a:xfrm>
              <a:off x="125158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25" name="Shape 21"/>
            <p:cNvSpPr/>
            <p:nvPr/>
          </p:nvSpPr>
          <p:spPr>
            <a:xfrm>
              <a:off x="771525" y="202565"/>
              <a:ext cx="337185" cy="337185"/>
            </a:xfrm>
            <a:prstGeom prst="ellipse">
              <a:avLst/>
            </a:prstGeom>
            <a:solidFill>
              <a:srgbClr val="00B0F0"/>
            </a:solidFill>
            <a:ln w="1905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Text 22"/>
            <p:cNvSpPr/>
            <p:nvPr/>
          </p:nvSpPr>
          <p:spPr>
            <a:xfrm>
              <a:off x="77152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27" name="Shape 23"/>
            <p:cNvSpPr/>
            <p:nvPr/>
          </p:nvSpPr>
          <p:spPr>
            <a:xfrm>
              <a:off x="1731645" y="202565"/>
              <a:ext cx="337185" cy="337185"/>
            </a:xfrm>
            <a:prstGeom prst="ellipse">
              <a:avLst/>
            </a:prstGeom>
            <a:solidFill>
              <a:srgbClr val="00B0F0"/>
            </a:solidFill>
            <a:ln w="1905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Text 24"/>
            <p:cNvSpPr/>
            <p:nvPr/>
          </p:nvSpPr>
          <p:spPr>
            <a:xfrm>
              <a:off x="173164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29" name="Shape 25"/>
            <p:cNvSpPr/>
            <p:nvPr/>
          </p:nvSpPr>
          <p:spPr>
            <a:xfrm>
              <a:off x="-24130" y="6479540"/>
              <a:ext cx="12216130" cy="377825"/>
            </a:xfrm>
            <a:prstGeom prst="rect">
              <a:avLst/>
            </a:prstGeom>
            <a:solidFill>
              <a:srgbClr val="000000"/>
            </a:solidFill>
            <a:ln/>
          </p:spPr>
          <p:txBody>
            <a:bodyPr/>
            <a:lstStyle/>
            <a:p>
              <a:endParaRPr lang="en-IN"/>
            </a:p>
          </p:txBody>
        </p:sp>
        <p:sp>
          <p:nvSpPr>
            <p:cNvPr id="30" name="Text 26"/>
            <p:cNvSpPr/>
            <p:nvPr/>
          </p:nvSpPr>
          <p:spPr>
            <a:xfrm>
              <a:off x="-24130" y="6479540"/>
              <a:ext cx="12216130" cy="37782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pic>
          <p:nvPicPr>
            <p:cNvPr id="31" name="Image 2" descr="https://kimi-img.moonshot.cn/pub/slides/slides_tmpl/image/25-08-27-19:57:41-d2nf5d98bjvh7rlivsk0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1612900" y="1641475"/>
              <a:ext cx="865505" cy="3060065"/>
            </a:xfrm>
            <a:prstGeom prst="rect">
              <a:avLst/>
            </a:prstGeom>
          </p:spPr>
        </p:pic>
        <p:sp>
          <p:nvSpPr>
            <p:cNvPr id="32" name="Text 27"/>
            <p:cNvSpPr/>
            <p:nvPr/>
          </p:nvSpPr>
          <p:spPr>
            <a:xfrm>
              <a:off x="3806825" y="686435"/>
              <a:ext cx="847090" cy="56257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36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01</a:t>
              </a:r>
              <a:endParaRPr lang="en-US" sz="1600" dirty="0"/>
            </a:p>
          </p:txBody>
        </p:sp>
        <p:sp>
          <p:nvSpPr>
            <p:cNvPr id="33" name="Text 28"/>
            <p:cNvSpPr/>
            <p:nvPr/>
          </p:nvSpPr>
          <p:spPr>
            <a:xfrm>
              <a:off x="4885055" y="777875"/>
              <a:ext cx="3784600" cy="303411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Dataset Overview</a:t>
              </a:r>
              <a:endParaRPr lang="en-US" sz="1600" dirty="0"/>
            </a:p>
          </p:txBody>
        </p:sp>
        <p:sp>
          <p:nvSpPr>
            <p:cNvPr id="34" name="Text 29"/>
            <p:cNvSpPr/>
            <p:nvPr/>
          </p:nvSpPr>
          <p:spPr>
            <a:xfrm>
              <a:off x="3806825" y="1780540"/>
              <a:ext cx="847090" cy="56257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02</a:t>
              </a:r>
              <a:endParaRPr lang="en-US" sz="1600" dirty="0"/>
            </a:p>
          </p:txBody>
        </p:sp>
        <p:sp>
          <p:nvSpPr>
            <p:cNvPr id="35" name="Text 30"/>
            <p:cNvSpPr/>
            <p:nvPr/>
          </p:nvSpPr>
          <p:spPr>
            <a:xfrm>
              <a:off x="4885055" y="1871980"/>
              <a:ext cx="3784600" cy="303411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20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Data Cleaning</a:t>
              </a:r>
              <a:endParaRPr lang="en-US" sz="1600" dirty="0"/>
            </a:p>
          </p:txBody>
        </p:sp>
        <p:sp>
          <p:nvSpPr>
            <p:cNvPr id="36" name="Text 31"/>
            <p:cNvSpPr/>
            <p:nvPr/>
          </p:nvSpPr>
          <p:spPr>
            <a:xfrm>
              <a:off x="3806825" y="2929890"/>
              <a:ext cx="847090" cy="56257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36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03</a:t>
              </a:r>
              <a:endParaRPr lang="en-US" sz="1600" dirty="0"/>
            </a:p>
          </p:txBody>
        </p:sp>
        <p:sp>
          <p:nvSpPr>
            <p:cNvPr id="37" name="Text 32"/>
            <p:cNvSpPr/>
            <p:nvPr/>
          </p:nvSpPr>
          <p:spPr>
            <a:xfrm>
              <a:off x="4885055" y="3021330"/>
              <a:ext cx="3784600" cy="303411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Feature Engineering</a:t>
              </a:r>
              <a:endParaRPr lang="en-US" sz="1600" dirty="0"/>
            </a:p>
          </p:txBody>
        </p:sp>
        <p:sp>
          <p:nvSpPr>
            <p:cNvPr id="38" name="Text 33"/>
            <p:cNvSpPr/>
            <p:nvPr/>
          </p:nvSpPr>
          <p:spPr>
            <a:xfrm>
              <a:off x="3806825" y="3998595"/>
              <a:ext cx="847090" cy="56257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04</a:t>
              </a:r>
              <a:endParaRPr lang="en-US" sz="1600" dirty="0"/>
            </a:p>
          </p:txBody>
        </p:sp>
        <p:sp>
          <p:nvSpPr>
            <p:cNvPr id="39" name="Text 34"/>
            <p:cNvSpPr/>
            <p:nvPr/>
          </p:nvSpPr>
          <p:spPr>
            <a:xfrm>
              <a:off x="4885055" y="4090035"/>
              <a:ext cx="3784600" cy="303411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2000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Quality Assurance</a:t>
              </a:r>
              <a:endParaRPr lang="en-US" sz="1600" dirty="0"/>
            </a:p>
          </p:txBody>
        </p:sp>
        <p:sp>
          <p:nvSpPr>
            <p:cNvPr id="40" name="Text 35"/>
            <p:cNvSpPr/>
            <p:nvPr/>
          </p:nvSpPr>
          <p:spPr>
            <a:xfrm>
              <a:off x="3806825" y="5052060"/>
              <a:ext cx="847090" cy="56257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36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05</a:t>
              </a:r>
              <a:endParaRPr lang="en-US" sz="1600" dirty="0"/>
            </a:p>
          </p:txBody>
        </p:sp>
        <p:sp>
          <p:nvSpPr>
            <p:cNvPr id="41" name="Text 36"/>
            <p:cNvSpPr/>
            <p:nvPr/>
          </p:nvSpPr>
          <p:spPr>
            <a:xfrm>
              <a:off x="4885055" y="5143500"/>
              <a:ext cx="3784600" cy="303411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Exploratory Insights</a:t>
              </a:r>
              <a:endParaRPr lang="en-US" sz="1600" dirty="0"/>
            </a:p>
          </p:txBody>
        </p:sp>
      </p:grp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8C8DE6EA-DC68-5C6D-278A-56757DADC2F6}"/>
              </a:ext>
            </a:extLst>
          </p:cNvPr>
          <p:cNvGrpSpPr/>
          <p:nvPr/>
        </p:nvGrpSpPr>
        <p:grpSpPr>
          <a:xfrm>
            <a:off x="291465" y="202565"/>
            <a:ext cx="10398760" cy="6339840"/>
            <a:chOff x="291465" y="202565"/>
            <a:chExt cx="10398760" cy="6339840"/>
          </a:xfrm>
        </p:grpSpPr>
        <p:pic>
          <p:nvPicPr>
            <p:cNvPr id="2" name="Image 0" descr="https://kimi-img.moonshot.cn/pub/slides/slides_tmpl/image/25-08-27-19:57:41-d2nf5d98bjvh7rlivsmg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58665" y="1141095"/>
              <a:ext cx="3619500" cy="3912870"/>
            </a:xfrm>
            <a:prstGeom prst="rect">
              <a:avLst/>
            </a:prstGeom>
          </p:spPr>
        </p:pic>
        <p:sp>
          <p:nvSpPr>
            <p:cNvPr id="3" name="Shape 0"/>
            <p:cNvSpPr/>
            <p:nvPr/>
          </p:nvSpPr>
          <p:spPr>
            <a:xfrm>
              <a:off x="2047240" y="5053965"/>
              <a:ext cx="8642985" cy="1199515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 w="57150">
              <a:solidFill>
                <a:srgbClr val="FFFFFF">
                  <a:alpha val="0"/>
                </a:srgbClr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 1"/>
            <p:cNvSpPr/>
            <p:nvPr/>
          </p:nvSpPr>
          <p:spPr>
            <a:xfrm>
              <a:off x="2047240" y="5053965"/>
              <a:ext cx="8642985" cy="119951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5" name="Shape 2"/>
            <p:cNvSpPr/>
            <p:nvPr/>
          </p:nvSpPr>
          <p:spPr>
            <a:xfrm>
              <a:off x="1920240" y="4884420"/>
              <a:ext cx="8642985" cy="119951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57150">
              <a:solidFill>
                <a:srgbClr val="00000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 3"/>
            <p:cNvSpPr/>
            <p:nvPr/>
          </p:nvSpPr>
          <p:spPr>
            <a:xfrm>
              <a:off x="1920240" y="4884420"/>
              <a:ext cx="8642985" cy="119951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1920240" y="5045710"/>
              <a:ext cx="8643620" cy="92202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5400" b="1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Dataset Overview</a:t>
              </a:r>
              <a:endParaRPr lang="en-US" sz="160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3447415" y="304483"/>
              <a:ext cx="5640070" cy="1106805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6600" b="1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PART  01</a:t>
              </a:r>
              <a:endParaRPr lang="en-US" sz="1600" dirty="0"/>
            </a:p>
          </p:txBody>
        </p:sp>
        <p:sp>
          <p:nvSpPr>
            <p:cNvPr id="9" name="Shape 6"/>
            <p:cNvSpPr/>
            <p:nvPr/>
          </p:nvSpPr>
          <p:spPr>
            <a:xfrm>
              <a:off x="291465" y="6075045"/>
              <a:ext cx="607496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Shape 7"/>
            <p:cNvSpPr/>
            <p:nvPr/>
          </p:nvSpPr>
          <p:spPr>
            <a:xfrm>
              <a:off x="291465" y="6308725"/>
              <a:ext cx="607496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Shape 8"/>
            <p:cNvSpPr/>
            <p:nvPr/>
          </p:nvSpPr>
          <p:spPr>
            <a:xfrm>
              <a:off x="291465" y="6542405"/>
              <a:ext cx="607496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Shape 9"/>
            <p:cNvSpPr/>
            <p:nvPr/>
          </p:nvSpPr>
          <p:spPr>
            <a:xfrm>
              <a:off x="291465" y="202565"/>
              <a:ext cx="337185" cy="337185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rgbClr val="00B0F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 10"/>
            <p:cNvSpPr/>
            <p:nvPr/>
          </p:nvSpPr>
          <p:spPr>
            <a:xfrm>
              <a:off x="29146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4" name="Shape 11"/>
            <p:cNvSpPr/>
            <p:nvPr/>
          </p:nvSpPr>
          <p:spPr>
            <a:xfrm>
              <a:off x="1251585" y="202565"/>
              <a:ext cx="337185" cy="337185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rgbClr val="00B0F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Text 12"/>
            <p:cNvSpPr/>
            <p:nvPr/>
          </p:nvSpPr>
          <p:spPr>
            <a:xfrm>
              <a:off x="125158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6" name="Shape 13"/>
            <p:cNvSpPr/>
            <p:nvPr/>
          </p:nvSpPr>
          <p:spPr>
            <a:xfrm>
              <a:off x="771525" y="202565"/>
              <a:ext cx="337185" cy="337185"/>
            </a:xfrm>
            <a:prstGeom prst="ellipse">
              <a:avLst/>
            </a:prstGeom>
            <a:solidFill>
              <a:srgbClr val="00B0F0"/>
            </a:solidFill>
            <a:ln w="1905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Text 14"/>
            <p:cNvSpPr/>
            <p:nvPr/>
          </p:nvSpPr>
          <p:spPr>
            <a:xfrm>
              <a:off x="77152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8" name="Shape 15"/>
            <p:cNvSpPr/>
            <p:nvPr/>
          </p:nvSpPr>
          <p:spPr>
            <a:xfrm>
              <a:off x="1731645" y="202565"/>
              <a:ext cx="337185" cy="337185"/>
            </a:xfrm>
            <a:prstGeom prst="ellipse">
              <a:avLst/>
            </a:prstGeom>
            <a:solidFill>
              <a:srgbClr val="00B0F0"/>
            </a:solidFill>
            <a:ln w="1905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Text 16"/>
            <p:cNvSpPr/>
            <p:nvPr/>
          </p:nvSpPr>
          <p:spPr>
            <a:xfrm>
              <a:off x="173164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</p:grp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18034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AE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Dataset Shape and Structure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2413000"/>
            <a:ext cx="8636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Establishing the scale and scope of our analysis by examining the initial dimensions, features, and data types.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54000" y="3429000"/>
            <a:ext cx="3695700" cy="1625600"/>
          </a:xfrm>
          <a:custGeom>
            <a:avLst/>
            <a:gdLst/>
            <a:ahLst/>
            <a:cxnLst/>
            <a:rect l="l" t="t" r="r" b="b"/>
            <a:pathLst>
              <a:path w="3695700" h="16256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524000"/>
                </a:lnTo>
                <a:cubicBezTo>
                  <a:pt x="3695700" y="1580075"/>
                  <a:pt x="3650175" y="1625600"/>
                  <a:pt x="35941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00AEEF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836930" y="3632200"/>
            <a:ext cx="25273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00AE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10,000+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329055" y="4343400"/>
            <a:ext cx="1536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Rows of Records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97706" y="4648200"/>
            <a:ext cx="280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substantial volume for robust analysis.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250214" y="3429000"/>
            <a:ext cx="3695700" cy="1625600"/>
          </a:xfrm>
          <a:custGeom>
            <a:avLst/>
            <a:gdLst/>
            <a:ahLst/>
            <a:cxnLst/>
            <a:rect l="l" t="t" r="r" b="b"/>
            <a:pathLst>
              <a:path w="3695700" h="16256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524000"/>
                </a:lnTo>
                <a:cubicBezTo>
                  <a:pt x="3695700" y="1580075"/>
                  <a:pt x="3650175" y="1625600"/>
                  <a:pt x="35941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080FF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5604351" y="3632200"/>
            <a:ext cx="977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4080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16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325269" y="4343400"/>
            <a:ext cx="1536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Columns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905692" y="4648200"/>
            <a:ext cx="23749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variety of data points to explore.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246428" y="3429000"/>
            <a:ext cx="3695700" cy="1625600"/>
          </a:xfrm>
          <a:custGeom>
            <a:avLst/>
            <a:gdLst/>
            <a:ahLst/>
            <a:cxnLst/>
            <a:rect l="l" t="t" r="r" b="b"/>
            <a:pathLst>
              <a:path w="3695700" h="16256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524000"/>
                </a:lnTo>
                <a:cubicBezTo>
                  <a:pt x="3695700" y="1580075"/>
                  <a:pt x="3650175" y="1625600"/>
                  <a:pt x="35941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FC200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770269" y="3632200"/>
            <a:ext cx="647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FFC2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217502" y="4343400"/>
            <a:ext cx="175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Primary Data Types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741252" y="4648200"/>
            <a:ext cx="2705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Numerical, Categorical, and DateTime.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02145" y="254000"/>
            <a:ext cx="9855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AE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Missing Values Profile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002145" y="850980"/>
            <a:ext cx="9855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Quantifying and locating null entries to understand patterns of missingness and justify our data cleaning strategy.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31455" y="1574800"/>
            <a:ext cx="3810000" cy="4927600"/>
          </a:xfrm>
          <a:custGeom>
            <a:avLst/>
            <a:gdLst/>
            <a:ahLst/>
            <a:cxnLst/>
            <a:rect l="l" t="t" r="r" b="b"/>
            <a:pathLst>
              <a:path w="3810000" h="4927600">
                <a:moveTo>
                  <a:pt x="101613" y="0"/>
                </a:moveTo>
                <a:lnTo>
                  <a:pt x="3708387" y="0"/>
                </a:lnTo>
                <a:cubicBezTo>
                  <a:pt x="3764506" y="0"/>
                  <a:pt x="3810000" y="45494"/>
                  <a:pt x="3810000" y="101613"/>
                </a:cubicBezTo>
                <a:lnTo>
                  <a:pt x="3810000" y="4825987"/>
                </a:lnTo>
                <a:cubicBezTo>
                  <a:pt x="3810000" y="4882106"/>
                  <a:pt x="3764506" y="4927600"/>
                  <a:pt x="3708387" y="4927600"/>
                </a:cubicBezTo>
                <a:lnTo>
                  <a:pt x="101613" y="4927600"/>
                </a:lnTo>
                <a:cubicBezTo>
                  <a:pt x="45494" y="4927600"/>
                  <a:pt x="0" y="4882106"/>
                  <a:pt x="0" y="48259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FF5E5E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436255" y="2870200"/>
            <a:ext cx="3352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5E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Critical Impact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436255" y="3378041"/>
            <a:ext cx="3289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Missing data can </a:t>
            </a:r>
            <a:r>
              <a:rPr lang="en-US" sz="1400" dirty="0">
                <a:solidFill>
                  <a:srgbClr val="FFFFFF"/>
                </a:solidFill>
                <a:highlight>
                  <a:srgbClr val="FF5E5E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bias models 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and lead to invalid conclusions. A clear profile is essential for data integrity.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391805" y="4343241"/>
            <a:ext cx="3289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Total Missing Cells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83855" y="4597241"/>
            <a:ext cx="3505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FF5E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</a:t>
            </a:r>
            <a:endParaRPr lang="en-US" sz="16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9CAE511-0DE8-D67A-4772-18D9F21A3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671" y="1574800"/>
            <a:ext cx="4962547" cy="49276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005FF34-9919-D3BB-DF41-79F546D31C7C}"/>
              </a:ext>
            </a:extLst>
          </p:cNvPr>
          <p:cNvGrpSpPr/>
          <p:nvPr/>
        </p:nvGrpSpPr>
        <p:grpSpPr>
          <a:xfrm>
            <a:off x="291465" y="202565"/>
            <a:ext cx="10398760" cy="6339840"/>
            <a:chOff x="291465" y="202565"/>
            <a:chExt cx="10398760" cy="6339840"/>
          </a:xfrm>
        </p:grpSpPr>
        <p:pic>
          <p:nvPicPr>
            <p:cNvPr id="2" name="Image 0" descr="https://kimi-img.moonshot.cn/pub/slides/slides_tmpl/image/25-08-27-19:57:41-d2nf5d98bjvh7rlivsmg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58665" y="1141095"/>
              <a:ext cx="3619500" cy="3912870"/>
            </a:xfrm>
            <a:prstGeom prst="rect">
              <a:avLst/>
            </a:prstGeom>
          </p:spPr>
        </p:pic>
        <p:sp>
          <p:nvSpPr>
            <p:cNvPr id="3" name="Shape 0"/>
            <p:cNvSpPr/>
            <p:nvPr/>
          </p:nvSpPr>
          <p:spPr>
            <a:xfrm>
              <a:off x="2047240" y="5053965"/>
              <a:ext cx="8642985" cy="1199515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 w="57150">
              <a:solidFill>
                <a:srgbClr val="FFFFFF">
                  <a:alpha val="0"/>
                </a:srgbClr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 1"/>
            <p:cNvSpPr/>
            <p:nvPr/>
          </p:nvSpPr>
          <p:spPr>
            <a:xfrm>
              <a:off x="2047240" y="5053965"/>
              <a:ext cx="8642985" cy="119951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5" name="Shape 2"/>
            <p:cNvSpPr/>
            <p:nvPr/>
          </p:nvSpPr>
          <p:spPr>
            <a:xfrm>
              <a:off x="1920240" y="4884420"/>
              <a:ext cx="8642985" cy="119951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57150">
              <a:solidFill>
                <a:srgbClr val="00000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 3"/>
            <p:cNvSpPr/>
            <p:nvPr/>
          </p:nvSpPr>
          <p:spPr>
            <a:xfrm>
              <a:off x="1920240" y="4884420"/>
              <a:ext cx="8642985" cy="119951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1920240" y="5045710"/>
              <a:ext cx="8643620" cy="92202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5400" b="1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Data Cleaning</a:t>
              </a:r>
              <a:endParaRPr lang="en-US" sz="160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3447415" y="304483"/>
              <a:ext cx="5640070" cy="1106805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6600" b="1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PART  02</a:t>
              </a:r>
              <a:endParaRPr lang="en-US" sz="1600" dirty="0"/>
            </a:p>
          </p:txBody>
        </p:sp>
        <p:sp>
          <p:nvSpPr>
            <p:cNvPr id="9" name="Shape 6"/>
            <p:cNvSpPr/>
            <p:nvPr/>
          </p:nvSpPr>
          <p:spPr>
            <a:xfrm>
              <a:off x="291465" y="6075045"/>
              <a:ext cx="607496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Shape 7"/>
            <p:cNvSpPr/>
            <p:nvPr/>
          </p:nvSpPr>
          <p:spPr>
            <a:xfrm>
              <a:off x="291465" y="6308725"/>
              <a:ext cx="607496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Shape 8"/>
            <p:cNvSpPr/>
            <p:nvPr/>
          </p:nvSpPr>
          <p:spPr>
            <a:xfrm>
              <a:off x="291465" y="6542405"/>
              <a:ext cx="607496" cy="0"/>
            </a:xfrm>
            <a:prstGeom prst="line">
              <a:avLst/>
            </a:prstGeom>
            <a:noFill/>
            <a:ln w="57150">
              <a:solidFill>
                <a:srgbClr val="00B0F0"/>
              </a:solidFill>
              <a:prstDash val="solid"/>
              <a:headEnd type="none"/>
              <a:tailEnd type="none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Shape 9"/>
            <p:cNvSpPr/>
            <p:nvPr/>
          </p:nvSpPr>
          <p:spPr>
            <a:xfrm>
              <a:off x="291465" y="202565"/>
              <a:ext cx="337185" cy="337185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rgbClr val="00B0F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 10"/>
            <p:cNvSpPr/>
            <p:nvPr/>
          </p:nvSpPr>
          <p:spPr>
            <a:xfrm>
              <a:off x="29146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4" name="Shape 11"/>
            <p:cNvSpPr/>
            <p:nvPr/>
          </p:nvSpPr>
          <p:spPr>
            <a:xfrm>
              <a:off x="1251585" y="202565"/>
              <a:ext cx="337185" cy="337185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rgbClr val="00B0F0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Text 12"/>
            <p:cNvSpPr/>
            <p:nvPr/>
          </p:nvSpPr>
          <p:spPr>
            <a:xfrm>
              <a:off x="125158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6" name="Shape 13"/>
            <p:cNvSpPr/>
            <p:nvPr/>
          </p:nvSpPr>
          <p:spPr>
            <a:xfrm>
              <a:off x="771525" y="202565"/>
              <a:ext cx="337185" cy="337185"/>
            </a:xfrm>
            <a:prstGeom prst="ellipse">
              <a:avLst/>
            </a:prstGeom>
            <a:solidFill>
              <a:srgbClr val="00B0F0"/>
            </a:solidFill>
            <a:ln w="1905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Text 14"/>
            <p:cNvSpPr/>
            <p:nvPr/>
          </p:nvSpPr>
          <p:spPr>
            <a:xfrm>
              <a:off x="77152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18" name="Shape 15"/>
            <p:cNvSpPr/>
            <p:nvPr/>
          </p:nvSpPr>
          <p:spPr>
            <a:xfrm>
              <a:off x="1731645" y="202565"/>
              <a:ext cx="337185" cy="337185"/>
            </a:xfrm>
            <a:prstGeom prst="ellipse">
              <a:avLst/>
            </a:prstGeom>
            <a:solidFill>
              <a:srgbClr val="00B0F0"/>
            </a:solidFill>
            <a:ln w="1905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Text 16"/>
            <p:cNvSpPr/>
            <p:nvPr/>
          </p:nvSpPr>
          <p:spPr>
            <a:xfrm>
              <a:off x="1731645" y="202565"/>
              <a:ext cx="337185" cy="33718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</p:grp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2540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AE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Null Replacement Strategy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863600"/>
            <a:ext cx="9855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Detailing our rules-based approach to preserve data integrity and avoid artificial variance inflation.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303814" y="28956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00AEEF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1741964" y="32766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57150" y="0"/>
                </a:moveTo>
                <a:cubicBezTo>
                  <a:pt x="25628" y="0"/>
                  <a:pt x="0" y="25628"/>
                  <a:pt x="0" y="57150"/>
                </a:cubicBezTo>
                <a:lnTo>
                  <a:pt x="0" y="400050"/>
                </a:lnTo>
                <a:cubicBezTo>
                  <a:pt x="0" y="431572"/>
                  <a:pt x="25628" y="457200"/>
                  <a:pt x="57150" y="457200"/>
                </a:cubicBezTo>
                <a:lnTo>
                  <a:pt x="285750" y="457200"/>
                </a:lnTo>
                <a:cubicBezTo>
                  <a:pt x="317272" y="457200"/>
                  <a:pt x="342900" y="431572"/>
                  <a:pt x="342900" y="400050"/>
                </a:cubicBezTo>
                <a:lnTo>
                  <a:pt x="342900" y="57150"/>
                </a:lnTo>
                <a:cubicBezTo>
                  <a:pt x="342900" y="25628"/>
                  <a:pt x="317272" y="0"/>
                  <a:pt x="285750" y="0"/>
                </a:cubicBezTo>
                <a:lnTo>
                  <a:pt x="57150" y="0"/>
                </a:lnTo>
                <a:close/>
                <a:moveTo>
                  <a:pt x="85725" y="57150"/>
                </a:moveTo>
                <a:lnTo>
                  <a:pt x="257175" y="57150"/>
                </a:lnTo>
                <a:cubicBezTo>
                  <a:pt x="272981" y="57150"/>
                  <a:pt x="285750" y="69919"/>
                  <a:pt x="285750" y="85725"/>
                </a:cubicBezTo>
                <a:lnTo>
                  <a:pt x="285750" y="114300"/>
                </a:lnTo>
                <a:cubicBezTo>
                  <a:pt x="285750" y="130106"/>
                  <a:pt x="272981" y="142875"/>
                  <a:pt x="257175" y="142875"/>
                </a:cubicBezTo>
                <a:lnTo>
                  <a:pt x="85725" y="142875"/>
                </a:lnTo>
                <a:cubicBezTo>
                  <a:pt x="69919" y="142875"/>
                  <a:pt x="57150" y="130106"/>
                  <a:pt x="57150" y="114300"/>
                </a:cubicBezTo>
                <a:lnTo>
                  <a:pt x="57150" y="85725"/>
                </a:lnTo>
                <a:cubicBezTo>
                  <a:pt x="57150" y="69919"/>
                  <a:pt x="69919" y="57150"/>
                  <a:pt x="85725" y="57150"/>
                </a:cubicBezTo>
                <a:close/>
                <a:moveTo>
                  <a:pt x="100013" y="207169"/>
                </a:moveTo>
                <a:cubicBezTo>
                  <a:pt x="100013" y="218997"/>
                  <a:pt x="90409" y="228600"/>
                  <a:pt x="78581" y="228600"/>
                </a:cubicBezTo>
                <a:cubicBezTo>
                  <a:pt x="66753" y="228600"/>
                  <a:pt x="57150" y="218997"/>
                  <a:pt x="57150" y="207169"/>
                </a:cubicBezTo>
                <a:cubicBezTo>
                  <a:pt x="57150" y="195341"/>
                  <a:pt x="66753" y="185738"/>
                  <a:pt x="78581" y="185738"/>
                </a:cubicBezTo>
                <a:cubicBezTo>
                  <a:pt x="90409" y="185738"/>
                  <a:pt x="100013" y="195341"/>
                  <a:pt x="100013" y="207169"/>
                </a:cubicBezTo>
                <a:close/>
                <a:moveTo>
                  <a:pt x="171450" y="228600"/>
                </a:moveTo>
                <a:cubicBezTo>
                  <a:pt x="159622" y="228600"/>
                  <a:pt x="150019" y="218997"/>
                  <a:pt x="150019" y="207169"/>
                </a:cubicBezTo>
                <a:cubicBezTo>
                  <a:pt x="150019" y="195341"/>
                  <a:pt x="159622" y="185738"/>
                  <a:pt x="171450" y="185738"/>
                </a:cubicBezTo>
                <a:cubicBezTo>
                  <a:pt x="183278" y="185738"/>
                  <a:pt x="192881" y="195341"/>
                  <a:pt x="192881" y="207169"/>
                </a:cubicBezTo>
                <a:cubicBezTo>
                  <a:pt x="192881" y="218997"/>
                  <a:pt x="183278" y="228600"/>
                  <a:pt x="171450" y="228600"/>
                </a:cubicBezTo>
                <a:close/>
                <a:moveTo>
                  <a:pt x="285750" y="207169"/>
                </a:moveTo>
                <a:cubicBezTo>
                  <a:pt x="285750" y="218997"/>
                  <a:pt x="276147" y="228600"/>
                  <a:pt x="264319" y="228600"/>
                </a:cubicBezTo>
                <a:cubicBezTo>
                  <a:pt x="252491" y="228600"/>
                  <a:pt x="242888" y="218997"/>
                  <a:pt x="242888" y="207169"/>
                </a:cubicBezTo>
                <a:cubicBezTo>
                  <a:pt x="242888" y="195341"/>
                  <a:pt x="252491" y="185738"/>
                  <a:pt x="264319" y="185738"/>
                </a:cubicBezTo>
                <a:cubicBezTo>
                  <a:pt x="276147" y="185738"/>
                  <a:pt x="285750" y="195341"/>
                  <a:pt x="285750" y="207169"/>
                </a:cubicBezTo>
                <a:close/>
                <a:moveTo>
                  <a:pt x="78581" y="314325"/>
                </a:moveTo>
                <a:cubicBezTo>
                  <a:pt x="66753" y="314325"/>
                  <a:pt x="57150" y="304722"/>
                  <a:pt x="57150" y="292894"/>
                </a:cubicBezTo>
                <a:cubicBezTo>
                  <a:pt x="57150" y="281066"/>
                  <a:pt x="66753" y="271463"/>
                  <a:pt x="78581" y="271463"/>
                </a:cubicBezTo>
                <a:cubicBezTo>
                  <a:pt x="90409" y="271463"/>
                  <a:pt x="100013" y="281066"/>
                  <a:pt x="100013" y="292894"/>
                </a:cubicBezTo>
                <a:cubicBezTo>
                  <a:pt x="100013" y="304722"/>
                  <a:pt x="90409" y="314325"/>
                  <a:pt x="78581" y="314325"/>
                </a:cubicBezTo>
                <a:close/>
                <a:moveTo>
                  <a:pt x="192881" y="292894"/>
                </a:moveTo>
                <a:cubicBezTo>
                  <a:pt x="192881" y="304722"/>
                  <a:pt x="183278" y="314325"/>
                  <a:pt x="171450" y="314325"/>
                </a:cubicBezTo>
                <a:cubicBezTo>
                  <a:pt x="159622" y="314325"/>
                  <a:pt x="150019" y="304722"/>
                  <a:pt x="150019" y="292894"/>
                </a:cubicBezTo>
                <a:cubicBezTo>
                  <a:pt x="150019" y="281066"/>
                  <a:pt x="159622" y="271463"/>
                  <a:pt x="171450" y="271463"/>
                </a:cubicBezTo>
                <a:cubicBezTo>
                  <a:pt x="183278" y="271463"/>
                  <a:pt x="192881" y="281066"/>
                  <a:pt x="192881" y="292894"/>
                </a:cubicBezTo>
                <a:close/>
                <a:moveTo>
                  <a:pt x="264319" y="314325"/>
                </a:moveTo>
                <a:cubicBezTo>
                  <a:pt x="252491" y="314325"/>
                  <a:pt x="242888" y="304722"/>
                  <a:pt x="242888" y="292894"/>
                </a:cubicBezTo>
                <a:cubicBezTo>
                  <a:pt x="242888" y="281066"/>
                  <a:pt x="252491" y="271463"/>
                  <a:pt x="264319" y="271463"/>
                </a:cubicBezTo>
                <a:cubicBezTo>
                  <a:pt x="276147" y="271463"/>
                  <a:pt x="285750" y="281066"/>
                  <a:pt x="285750" y="292894"/>
                </a:cubicBezTo>
                <a:cubicBezTo>
                  <a:pt x="285750" y="304722"/>
                  <a:pt x="276147" y="314325"/>
                  <a:pt x="264319" y="314325"/>
                </a:cubicBezTo>
                <a:close/>
                <a:moveTo>
                  <a:pt x="57150" y="378619"/>
                </a:moveTo>
                <a:cubicBezTo>
                  <a:pt x="57150" y="366742"/>
                  <a:pt x="66705" y="357188"/>
                  <a:pt x="78581" y="357188"/>
                </a:cubicBezTo>
                <a:lnTo>
                  <a:pt x="178594" y="357188"/>
                </a:lnTo>
                <a:cubicBezTo>
                  <a:pt x="190470" y="357188"/>
                  <a:pt x="200025" y="366742"/>
                  <a:pt x="200025" y="378619"/>
                </a:cubicBezTo>
                <a:cubicBezTo>
                  <a:pt x="200025" y="390495"/>
                  <a:pt x="190470" y="400050"/>
                  <a:pt x="178594" y="400050"/>
                </a:cubicBezTo>
                <a:lnTo>
                  <a:pt x="78581" y="400050"/>
                </a:lnTo>
                <a:cubicBezTo>
                  <a:pt x="66705" y="400050"/>
                  <a:pt x="57150" y="390495"/>
                  <a:pt x="57150" y="378619"/>
                </a:cubicBezTo>
                <a:close/>
                <a:moveTo>
                  <a:pt x="264319" y="357188"/>
                </a:moveTo>
                <a:cubicBezTo>
                  <a:pt x="276195" y="357188"/>
                  <a:pt x="285750" y="366742"/>
                  <a:pt x="285750" y="378619"/>
                </a:cubicBezTo>
                <a:cubicBezTo>
                  <a:pt x="285750" y="390495"/>
                  <a:pt x="276195" y="400050"/>
                  <a:pt x="264319" y="400050"/>
                </a:cubicBezTo>
                <a:cubicBezTo>
                  <a:pt x="252442" y="400050"/>
                  <a:pt x="242888" y="390495"/>
                  <a:pt x="242888" y="378619"/>
                </a:cubicBezTo>
                <a:cubicBezTo>
                  <a:pt x="242888" y="366742"/>
                  <a:pt x="252442" y="357188"/>
                  <a:pt x="264319" y="357188"/>
                </a:cubicBezTo>
                <a:close/>
              </a:path>
            </a:pathLst>
          </a:custGeom>
          <a:solidFill>
            <a:srgbClr val="00AEE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846614" y="4267200"/>
            <a:ext cx="213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Median Imputation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09550" y="4673600"/>
            <a:ext cx="3403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Used for numerical features like `Salary` to maintain the central tendency.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776186" y="3784600"/>
            <a:ext cx="685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dirty="0">
                <a:solidFill>
                  <a:srgbClr val="D1D5D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486400" y="27686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4080FF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5838825" y="31496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58259" y="34915"/>
                </a:moveTo>
                <a:lnTo>
                  <a:pt x="490597" y="169128"/>
                </a:lnTo>
                <a:cubicBezTo>
                  <a:pt x="515332" y="194221"/>
                  <a:pt x="515332" y="234404"/>
                  <a:pt x="490597" y="259497"/>
                </a:cubicBezTo>
                <a:lnTo>
                  <a:pt x="350937" y="400854"/>
                </a:lnTo>
                <a:cubicBezTo>
                  <a:pt x="342632" y="409248"/>
                  <a:pt x="329059" y="409337"/>
                  <a:pt x="320665" y="401032"/>
                </a:cubicBezTo>
                <a:cubicBezTo>
                  <a:pt x="312271" y="392728"/>
                  <a:pt x="312182" y="379155"/>
                  <a:pt x="320486" y="370761"/>
                </a:cubicBezTo>
                <a:lnTo>
                  <a:pt x="460147" y="229314"/>
                </a:lnTo>
                <a:cubicBezTo>
                  <a:pt x="468362" y="221010"/>
                  <a:pt x="468362" y="207526"/>
                  <a:pt x="460147" y="199221"/>
                </a:cubicBezTo>
                <a:lnTo>
                  <a:pt x="327720" y="65097"/>
                </a:lnTo>
                <a:cubicBezTo>
                  <a:pt x="319415" y="56704"/>
                  <a:pt x="319504" y="43130"/>
                  <a:pt x="327898" y="34826"/>
                </a:cubicBezTo>
                <a:cubicBezTo>
                  <a:pt x="336292" y="26521"/>
                  <a:pt x="349865" y="26610"/>
                  <a:pt x="358170" y="35004"/>
                </a:cubicBezTo>
                <a:close/>
                <a:moveTo>
                  <a:pt x="28664" y="204936"/>
                </a:moveTo>
                <a:lnTo>
                  <a:pt x="28664" y="85725"/>
                </a:lnTo>
                <a:cubicBezTo>
                  <a:pt x="28664" y="54203"/>
                  <a:pt x="54293" y="28575"/>
                  <a:pt x="85814" y="28575"/>
                </a:cubicBezTo>
                <a:lnTo>
                  <a:pt x="205026" y="28575"/>
                </a:lnTo>
                <a:cubicBezTo>
                  <a:pt x="220206" y="28575"/>
                  <a:pt x="234761" y="34558"/>
                  <a:pt x="245477" y="45274"/>
                </a:cubicBezTo>
                <a:lnTo>
                  <a:pt x="374065" y="173861"/>
                </a:lnTo>
                <a:cubicBezTo>
                  <a:pt x="396389" y="196185"/>
                  <a:pt x="396389" y="232350"/>
                  <a:pt x="374065" y="254675"/>
                </a:cubicBezTo>
                <a:lnTo>
                  <a:pt x="254853" y="373886"/>
                </a:lnTo>
                <a:cubicBezTo>
                  <a:pt x="232529" y="396210"/>
                  <a:pt x="196364" y="396210"/>
                  <a:pt x="174040" y="373886"/>
                </a:cubicBezTo>
                <a:lnTo>
                  <a:pt x="45452" y="245299"/>
                </a:lnTo>
                <a:cubicBezTo>
                  <a:pt x="34736" y="234583"/>
                  <a:pt x="28754" y="220027"/>
                  <a:pt x="28754" y="204847"/>
                </a:cubicBezTo>
                <a:close/>
                <a:moveTo>
                  <a:pt x="157252" y="128588"/>
                </a:moveTo>
                <a:cubicBezTo>
                  <a:pt x="157252" y="112817"/>
                  <a:pt x="144448" y="100013"/>
                  <a:pt x="128677" y="100013"/>
                </a:cubicBezTo>
                <a:cubicBezTo>
                  <a:pt x="112906" y="100013"/>
                  <a:pt x="100102" y="112817"/>
                  <a:pt x="100102" y="128588"/>
                </a:cubicBezTo>
                <a:cubicBezTo>
                  <a:pt x="100102" y="144358"/>
                  <a:pt x="112906" y="157163"/>
                  <a:pt x="128677" y="157163"/>
                </a:cubicBezTo>
                <a:cubicBezTo>
                  <a:pt x="144448" y="157163"/>
                  <a:pt x="157252" y="144358"/>
                  <a:pt x="157252" y="128588"/>
                </a:cubicBezTo>
                <a:close/>
              </a:path>
            </a:pathLst>
          </a:custGeom>
          <a:solidFill>
            <a:srgbClr val="4080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5124609" y="4140200"/>
            <a:ext cx="1943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 Imputation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392136" y="4546600"/>
            <a:ext cx="34036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Applied to categorical features like `Department` with the most frequent value.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958772" y="3784600"/>
            <a:ext cx="685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dirty="0">
                <a:solidFill>
                  <a:srgbClr val="D1D5D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9668987" y="28956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FFC200">
              <a:alpha val="2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3"/>
          <p:cNvSpPr/>
          <p:nvPr/>
        </p:nvSpPr>
        <p:spPr>
          <a:xfrm>
            <a:off x="10021412" y="32766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31916" y="38487"/>
                </a:moveTo>
                <a:cubicBezTo>
                  <a:pt x="321558" y="28575"/>
                  <a:pt x="306288" y="25807"/>
                  <a:pt x="293162" y="31433"/>
                </a:cubicBezTo>
                <a:cubicBezTo>
                  <a:pt x="280035" y="37058"/>
                  <a:pt x="271463" y="50006"/>
                  <a:pt x="271463" y="64294"/>
                </a:cubicBezTo>
                <a:lnTo>
                  <a:pt x="271463" y="186005"/>
                </a:lnTo>
                <a:lnTo>
                  <a:pt x="117604" y="38576"/>
                </a:lnTo>
                <a:cubicBezTo>
                  <a:pt x="107246" y="28575"/>
                  <a:pt x="91976" y="25807"/>
                  <a:pt x="78849" y="31433"/>
                </a:cubicBezTo>
                <a:cubicBezTo>
                  <a:pt x="65723" y="37058"/>
                  <a:pt x="57150" y="50006"/>
                  <a:pt x="57150" y="64294"/>
                </a:cubicBezTo>
                <a:lnTo>
                  <a:pt x="57150" y="392906"/>
                </a:lnTo>
                <a:cubicBezTo>
                  <a:pt x="57150" y="407194"/>
                  <a:pt x="65723" y="420142"/>
                  <a:pt x="78849" y="425768"/>
                </a:cubicBezTo>
                <a:cubicBezTo>
                  <a:pt x="91976" y="431393"/>
                  <a:pt x="107246" y="428625"/>
                  <a:pt x="117604" y="418713"/>
                </a:cubicBezTo>
                <a:lnTo>
                  <a:pt x="271463" y="271195"/>
                </a:lnTo>
                <a:lnTo>
                  <a:pt x="271463" y="392906"/>
                </a:lnTo>
                <a:cubicBezTo>
                  <a:pt x="271463" y="407194"/>
                  <a:pt x="280035" y="420142"/>
                  <a:pt x="293162" y="425768"/>
                </a:cubicBezTo>
                <a:cubicBezTo>
                  <a:pt x="306288" y="431393"/>
                  <a:pt x="321558" y="428625"/>
                  <a:pt x="331916" y="418713"/>
                </a:cubicBezTo>
                <a:lnTo>
                  <a:pt x="503366" y="254407"/>
                </a:lnTo>
                <a:cubicBezTo>
                  <a:pt x="510421" y="247710"/>
                  <a:pt x="514350" y="238333"/>
                  <a:pt x="514350" y="228600"/>
                </a:cubicBezTo>
                <a:cubicBezTo>
                  <a:pt x="514350" y="218867"/>
                  <a:pt x="510332" y="209580"/>
                  <a:pt x="503366" y="202793"/>
                </a:cubicBezTo>
                <a:lnTo>
                  <a:pt x="331916" y="38487"/>
                </a:lnTo>
                <a:close/>
              </a:path>
            </a:pathLst>
          </a:custGeom>
          <a:solidFill>
            <a:srgbClr val="FFC20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9573737" y="4267200"/>
            <a:ext cx="1409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Forward Fill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574722" y="4673600"/>
            <a:ext cx="3403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Used for time-series data to carry forward the last known observation.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1397000"/>
            <a:ext cx="47371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AEE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Categorical Outlier Detection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2616200"/>
            <a:ext cx="46101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Scanning for rare categories and typos to reduce noise and improve encoding reliability. Standardization is key to a clean analysis.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54000" y="3835400"/>
            <a:ext cx="4508500" cy="1625600"/>
          </a:xfrm>
          <a:custGeom>
            <a:avLst/>
            <a:gdLst/>
            <a:ahLst/>
            <a:cxnLst/>
            <a:rect l="l" t="t" r="r" b="b"/>
            <a:pathLst>
              <a:path w="4508500" h="1625600">
                <a:moveTo>
                  <a:pt x="101600" y="0"/>
                </a:moveTo>
                <a:lnTo>
                  <a:pt x="4406900" y="0"/>
                </a:lnTo>
                <a:cubicBezTo>
                  <a:pt x="4462975" y="0"/>
                  <a:pt x="4508500" y="45525"/>
                  <a:pt x="4508500" y="101600"/>
                </a:cubicBezTo>
                <a:lnTo>
                  <a:pt x="4508500" y="1524000"/>
                </a:lnTo>
                <a:cubicBezTo>
                  <a:pt x="4508500" y="1580075"/>
                  <a:pt x="4462975" y="1625600"/>
                  <a:pt x="44069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00AEEF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457200" y="4038600"/>
            <a:ext cx="4216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00AE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 of Cleaning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57200" y="4495800"/>
            <a:ext cx="4191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consolidating </a:t>
            </a:r>
            <a:r>
              <a:rPr lang="en-US" sz="1400" b="1" dirty="0">
                <a:solidFill>
                  <a:srgbClr val="FF5E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50+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unique job titles into </a:t>
            </a:r>
            <a:r>
              <a:rPr lang="en-US" sz="1400" b="1" dirty="0">
                <a:solidFill>
                  <a:srgbClr val="4080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standardized roles, we significantly reduce dimensionality and improve model performance.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171440" y="1828800"/>
            <a:ext cx="6769100" cy="1168400"/>
          </a:xfrm>
          <a:custGeom>
            <a:avLst/>
            <a:gdLst/>
            <a:ahLst/>
            <a:cxnLst/>
            <a:rect l="l" t="t" r="r" b="b"/>
            <a:pathLst>
              <a:path w="6769100" h="1168400">
                <a:moveTo>
                  <a:pt x="101604" y="0"/>
                </a:moveTo>
                <a:lnTo>
                  <a:pt x="6667496" y="0"/>
                </a:lnTo>
                <a:cubicBezTo>
                  <a:pt x="6723610" y="0"/>
                  <a:pt x="6769100" y="45490"/>
                  <a:pt x="6769100" y="101604"/>
                </a:cubicBezTo>
                <a:lnTo>
                  <a:pt x="6769100" y="1066796"/>
                </a:lnTo>
                <a:cubicBezTo>
                  <a:pt x="6769100" y="1122910"/>
                  <a:pt x="6723610" y="1168400"/>
                  <a:pt x="66674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F3F4F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5323840" y="2032000"/>
            <a:ext cx="646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Before: Raw Data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63139" y="2482273"/>
            <a:ext cx="897810" cy="355600"/>
          </a:xfrm>
          <a:custGeom>
            <a:avLst/>
            <a:gdLst/>
            <a:ahLst/>
            <a:cxnLst/>
            <a:rect l="l" t="t" r="r" b="b"/>
            <a:pathLst>
              <a:path w="812800" h="355600">
                <a:moveTo>
                  <a:pt x="177800" y="0"/>
                </a:moveTo>
                <a:lnTo>
                  <a:pt x="635000" y="0"/>
                </a:lnTo>
                <a:cubicBezTo>
                  <a:pt x="733130" y="0"/>
                  <a:pt x="812800" y="79670"/>
                  <a:pt x="812800" y="177800"/>
                </a:cubicBezTo>
                <a:lnTo>
                  <a:pt x="812800" y="177800"/>
                </a:lnTo>
                <a:cubicBezTo>
                  <a:pt x="812800" y="275930"/>
                  <a:pt x="733130" y="355600"/>
                  <a:pt x="6350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E5E7E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5961539" y="2482273"/>
            <a:ext cx="1108234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Executive</a:t>
            </a:r>
            <a:endParaRPr lang="en-US" sz="1200" dirty="0"/>
          </a:p>
        </p:txBody>
      </p:sp>
      <p:sp>
        <p:nvSpPr>
          <p:cNvPr id="11" name="Shape 9"/>
          <p:cNvSpPr/>
          <p:nvPr/>
        </p:nvSpPr>
        <p:spPr>
          <a:xfrm>
            <a:off x="6973570" y="2482273"/>
            <a:ext cx="1108234" cy="355600"/>
          </a:xfrm>
          <a:custGeom>
            <a:avLst/>
            <a:gdLst/>
            <a:ahLst/>
            <a:cxnLst/>
            <a:rect l="l" t="t" r="r" b="b"/>
            <a:pathLst>
              <a:path w="1003300" h="355600">
                <a:moveTo>
                  <a:pt x="177800" y="0"/>
                </a:moveTo>
                <a:lnTo>
                  <a:pt x="825500" y="0"/>
                </a:lnTo>
                <a:cubicBezTo>
                  <a:pt x="923630" y="0"/>
                  <a:pt x="1003300" y="79670"/>
                  <a:pt x="1003300" y="177800"/>
                </a:cubicBezTo>
                <a:lnTo>
                  <a:pt x="1003300" y="177800"/>
                </a:lnTo>
                <a:cubicBezTo>
                  <a:pt x="1003300" y="275930"/>
                  <a:pt x="923630" y="355600"/>
                  <a:pt x="8255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E5E7E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6973570" y="2482273"/>
            <a:ext cx="1206432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Mid-Level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081804" y="2482273"/>
            <a:ext cx="996315" cy="355600"/>
          </a:xfrm>
          <a:custGeom>
            <a:avLst/>
            <a:gdLst/>
            <a:ahLst/>
            <a:cxnLst/>
            <a:rect l="l" t="t" r="r" b="b"/>
            <a:pathLst>
              <a:path w="1282700" h="355600">
                <a:moveTo>
                  <a:pt x="177800" y="0"/>
                </a:moveTo>
                <a:lnTo>
                  <a:pt x="1104900" y="0"/>
                </a:lnTo>
                <a:cubicBezTo>
                  <a:pt x="1203030" y="0"/>
                  <a:pt x="1282700" y="79670"/>
                  <a:pt x="1282700" y="177800"/>
                </a:cubicBezTo>
                <a:lnTo>
                  <a:pt x="1282700" y="177800"/>
                </a:lnTo>
                <a:cubicBezTo>
                  <a:pt x="1282700" y="275930"/>
                  <a:pt x="1203030" y="355600"/>
                  <a:pt x="11049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E5E7E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8081804" y="2482273"/>
            <a:ext cx="1515054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Sr. level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9274175" y="2489201"/>
            <a:ext cx="929889" cy="355600"/>
          </a:xfrm>
          <a:custGeom>
            <a:avLst/>
            <a:gdLst/>
            <a:ahLst/>
            <a:cxnLst/>
            <a:rect l="l" t="t" r="r" b="b"/>
            <a:pathLst>
              <a:path w="698500" h="355600">
                <a:moveTo>
                  <a:pt x="177800" y="0"/>
                </a:moveTo>
                <a:lnTo>
                  <a:pt x="520700" y="0"/>
                </a:lnTo>
                <a:cubicBezTo>
                  <a:pt x="618830" y="0"/>
                  <a:pt x="698500" y="79670"/>
                  <a:pt x="698500" y="177800"/>
                </a:cubicBezTo>
                <a:lnTo>
                  <a:pt x="698500" y="177800"/>
                </a:lnTo>
                <a:cubicBezTo>
                  <a:pt x="698500" y="275930"/>
                  <a:pt x="618830" y="355600"/>
                  <a:pt x="5207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E5E7E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9192033" y="2489201"/>
            <a:ext cx="153296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Director</a:t>
            </a:r>
            <a:endParaRPr lang="en-US" sz="1600" dirty="0">
              <a:solidFill>
                <a:srgbClr val="364153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8383270" y="32004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151269" y="448806"/>
                </a:moveTo>
                <a:cubicBezTo>
                  <a:pt x="162431" y="459968"/>
                  <a:pt x="180558" y="459968"/>
                  <a:pt x="191720" y="448806"/>
                </a:cubicBezTo>
                <a:lnTo>
                  <a:pt x="334595" y="305931"/>
                </a:lnTo>
                <a:cubicBezTo>
                  <a:pt x="345758" y="294769"/>
                  <a:pt x="345758" y="276642"/>
                  <a:pt x="334595" y="265480"/>
                </a:cubicBezTo>
                <a:cubicBezTo>
                  <a:pt x="323433" y="254318"/>
                  <a:pt x="305306" y="254318"/>
                  <a:pt x="294144" y="265480"/>
                </a:cubicBezTo>
                <a:lnTo>
                  <a:pt x="200025" y="359599"/>
                </a:lnTo>
                <a:lnTo>
                  <a:pt x="200025" y="28575"/>
                </a:lnTo>
                <a:cubicBezTo>
                  <a:pt x="200025" y="12769"/>
                  <a:pt x="187256" y="0"/>
                  <a:pt x="171450" y="0"/>
                </a:cubicBezTo>
                <a:cubicBezTo>
                  <a:pt x="155644" y="0"/>
                  <a:pt x="142875" y="12769"/>
                  <a:pt x="142875" y="28575"/>
                </a:cubicBezTo>
                <a:lnTo>
                  <a:pt x="142875" y="359599"/>
                </a:lnTo>
                <a:lnTo>
                  <a:pt x="48756" y="265480"/>
                </a:lnTo>
                <a:cubicBezTo>
                  <a:pt x="37594" y="254317"/>
                  <a:pt x="19467" y="254317"/>
                  <a:pt x="8305" y="265480"/>
                </a:cubicBezTo>
                <a:cubicBezTo>
                  <a:pt x="-2858" y="276642"/>
                  <a:pt x="-2858" y="294769"/>
                  <a:pt x="8305" y="305931"/>
                </a:cubicBezTo>
                <a:lnTo>
                  <a:pt x="151180" y="448806"/>
                </a:lnTo>
                <a:close/>
              </a:path>
            </a:pathLst>
          </a:custGeom>
          <a:solidFill>
            <a:srgbClr val="FFC20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8"/>
          <p:cNvSpPr/>
          <p:nvPr/>
        </p:nvSpPr>
        <p:spPr>
          <a:xfrm>
            <a:off x="5171440" y="3860800"/>
            <a:ext cx="6769100" cy="1168400"/>
          </a:xfrm>
          <a:custGeom>
            <a:avLst/>
            <a:gdLst/>
            <a:ahLst/>
            <a:cxnLst/>
            <a:rect l="l" t="t" r="r" b="b"/>
            <a:pathLst>
              <a:path w="6769100" h="1168400">
                <a:moveTo>
                  <a:pt x="101604" y="0"/>
                </a:moveTo>
                <a:lnTo>
                  <a:pt x="6667496" y="0"/>
                </a:lnTo>
                <a:cubicBezTo>
                  <a:pt x="6723610" y="0"/>
                  <a:pt x="6769100" y="45490"/>
                  <a:pt x="6769100" y="101604"/>
                </a:cubicBezTo>
                <a:lnTo>
                  <a:pt x="6769100" y="1066796"/>
                </a:lnTo>
                <a:cubicBezTo>
                  <a:pt x="6769100" y="1122910"/>
                  <a:pt x="6723610" y="1168400"/>
                  <a:pt x="66674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4080FF">
              <a:alpha val="10196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5323840" y="4064000"/>
            <a:ext cx="646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080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After: Standardization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036719" y="4470400"/>
            <a:ext cx="1041400" cy="355600"/>
          </a:xfrm>
          <a:custGeom>
            <a:avLst/>
            <a:gdLst/>
            <a:ahLst/>
            <a:cxnLst/>
            <a:rect l="l" t="t" r="r" b="b"/>
            <a:pathLst>
              <a:path w="1041400" h="355600">
                <a:moveTo>
                  <a:pt x="177800" y="0"/>
                </a:moveTo>
                <a:lnTo>
                  <a:pt x="863600" y="0"/>
                </a:lnTo>
                <a:cubicBezTo>
                  <a:pt x="961730" y="0"/>
                  <a:pt x="1041400" y="79670"/>
                  <a:pt x="1041400" y="177800"/>
                </a:cubicBezTo>
                <a:lnTo>
                  <a:pt x="1041400" y="177800"/>
                </a:lnTo>
                <a:cubicBezTo>
                  <a:pt x="1041400" y="275930"/>
                  <a:pt x="961730" y="355600"/>
                  <a:pt x="8636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4080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Text 21"/>
          <p:cNvSpPr/>
          <p:nvPr/>
        </p:nvSpPr>
        <p:spPr>
          <a:xfrm>
            <a:off x="8036719" y="4470400"/>
            <a:ext cx="11303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Director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7:41-d2nf5d98bjvh7rlivsm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665" y="1141095"/>
            <a:ext cx="3619500" cy="39128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047240" y="5053965"/>
            <a:ext cx="8642985" cy="1199515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57150">
            <a:solidFill>
              <a:srgbClr val="FFFFFF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47240" y="5053965"/>
            <a:ext cx="8642985" cy="11995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920240" y="4884420"/>
            <a:ext cx="8642985" cy="11995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571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920240" y="4884420"/>
            <a:ext cx="8642985" cy="11995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920240" y="5045710"/>
            <a:ext cx="8643620" cy="9220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Engineering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447415" y="304483"/>
            <a:ext cx="5640070" cy="11068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  03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91465" y="607504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291465" y="630872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291465" y="6542405"/>
            <a:ext cx="607496" cy="0"/>
          </a:xfrm>
          <a:prstGeom prst="line">
            <a:avLst/>
          </a:prstGeom>
          <a:noFill/>
          <a:ln w="57150">
            <a:solidFill>
              <a:srgbClr val="00B0F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291465" y="202565"/>
            <a:ext cx="337185" cy="337185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0B0F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29146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251585" y="202565"/>
            <a:ext cx="337185" cy="337185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0B0F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125158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71525" y="202565"/>
            <a:ext cx="337185" cy="337185"/>
          </a:xfrm>
          <a:prstGeom prst="ellipse">
            <a:avLst/>
          </a:prstGeom>
          <a:solidFill>
            <a:srgbClr val="00B0F0"/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77152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731645" y="202565"/>
            <a:ext cx="337185" cy="337185"/>
          </a:xfrm>
          <a:prstGeom prst="ellipse">
            <a:avLst/>
          </a:prstGeom>
          <a:solidFill>
            <a:srgbClr val="00B0F0"/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1731645" y="202565"/>
            <a:ext cx="337185" cy="337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676</Words>
  <Application>Microsoft Office PowerPoint</Application>
  <PresentationFormat>Widescreen</PresentationFormat>
  <Paragraphs>134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Noto Sans SC</vt:lpstr>
      <vt:lpstr>MiSans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Raw Data to Insights</dc:title>
  <dc:subject>From Raw Data to Insights</dc:subject>
  <dc:creator>Kimi</dc:creator>
  <cp:lastModifiedBy>Garima Agrawal</cp:lastModifiedBy>
  <cp:revision>17</cp:revision>
  <dcterms:created xsi:type="dcterms:W3CDTF">2025-11-12T22:06:13Z</dcterms:created>
  <dcterms:modified xsi:type="dcterms:W3CDTF">2025-11-13T14:21:40Z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{"Label":"From Raw Data to Insights","ContentProducer":"001191110108MACG2KBH8F10000","ProduceID":"d4ag315r1r8hn24ikrsg","ReservedCode1":"","ContentPropagator":"001191110108MACG2KBH8F20000","PropagateID":"d4ag315r1r8hn24ikrsg","ReservedCode2":""}</vt:lpwstr>
  </property>
</Properties>
</file>